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4" r:id="rId2"/>
    <p:sldId id="302" r:id="rId3"/>
    <p:sldId id="320" r:id="rId4"/>
    <p:sldId id="315" r:id="rId5"/>
    <p:sldId id="318" r:id="rId6"/>
    <p:sldId id="313" r:id="rId7"/>
    <p:sldId id="314" r:id="rId8"/>
    <p:sldId id="316" r:id="rId9"/>
    <p:sldId id="325" r:id="rId10"/>
    <p:sldId id="324" r:id="rId11"/>
    <p:sldId id="317" r:id="rId12"/>
    <p:sldId id="326" r:id="rId13"/>
    <p:sldId id="319" r:id="rId14"/>
    <p:sldId id="321" r:id="rId15"/>
    <p:sldId id="322" r:id="rId16"/>
    <p:sldId id="323" r:id="rId17"/>
    <p:sldId id="289" r:id="rId1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62"/>
    <a:srgbClr val="00809E"/>
    <a:srgbClr val="9A9A27"/>
    <a:srgbClr val="9A9A00"/>
    <a:srgbClr val="B0AB23"/>
    <a:srgbClr val="A19944"/>
    <a:srgbClr val="A4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60" y="10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9C3FD-63ED-4068-8BD6-70551BC774B6}" type="doc">
      <dgm:prSet loTypeId="urn:microsoft.com/office/officeart/2005/8/layout/hProcess7#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3B3BE1F-867A-4961-A39E-822AA44F4415}">
      <dgm:prSet phldrT="[Texto]"/>
      <dgm:spPr/>
      <dgm:t>
        <a:bodyPr/>
        <a:lstStyle/>
        <a:p>
          <a:pPr algn="ctr"/>
          <a:r>
            <a:rPr lang="pt-BR" dirty="0"/>
            <a:t>Monitoramento</a:t>
          </a:r>
        </a:p>
      </dgm:t>
    </dgm:pt>
    <dgm:pt modelId="{14008CCD-D766-48EA-9009-6A331197953E}" type="parTrans" cxnId="{26F16CCF-7EE5-4F68-9960-B6DEA0B39FB3}">
      <dgm:prSet/>
      <dgm:spPr/>
      <dgm:t>
        <a:bodyPr/>
        <a:lstStyle/>
        <a:p>
          <a:endParaRPr lang="pt-BR"/>
        </a:p>
      </dgm:t>
    </dgm:pt>
    <dgm:pt modelId="{1AC4E4D2-6184-4AC9-93E8-CF1356C4345C}" type="sibTrans" cxnId="{26F16CCF-7EE5-4F68-9960-B6DEA0B39FB3}">
      <dgm:prSet/>
      <dgm:spPr/>
      <dgm:t>
        <a:bodyPr/>
        <a:lstStyle/>
        <a:p>
          <a:endParaRPr lang="pt-BR"/>
        </a:p>
      </dgm:t>
    </dgm:pt>
    <dgm:pt modelId="{F4E0F68E-05B0-48CA-A7C2-5AD0A50C0734}">
      <dgm:prSet phldrT="[Texto]" custT="1"/>
      <dgm:spPr/>
      <dgm:t>
        <a:bodyPr/>
        <a:lstStyle/>
        <a:p>
          <a:r>
            <a:rPr lang="pt-BR" sz="5600" dirty="0"/>
            <a:t>715</a:t>
          </a:r>
        </a:p>
        <a:p>
          <a:r>
            <a:rPr lang="pt-BR" sz="5600" dirty="0"/>
            <a:t>698</a:t>
          </a:r>
        </a:p>
        <a:p>
          <a:r>
            <a:rPr lang="pt-BR" sz="5600" dirty="0"/>
            <a:t>673</a:t>
          </a:r>
        </a:p>
      </dgm:t>
    </dgm:pt>
    <dgm:pt modelId="{E68DB73A-AF5E-40F5-8453-9D888B039421}" type="parTrans" cxnId="{DBDE1CAB-734E-4497-B506-33F468252C78}">
      <dgm:prSet/>
      <dgm:spPr/>
      <dgm:t>
        <a:bodyPr/>
        <a:lstStyle/>
        <a:p>
          <a:endParaRPr lang="pt-BR"/>
        </a:p>
      </dgm:t>
    </dgm:pt>
    <dgm:pt modelId="{5EF8FB9E-6021-46CC-A00D-E957E46FF4E0}" type="sibTrans" cxnId="{DBDE1CAB-734E-4497-B506-33F468252C78}">
      <dgm:prSet/>
      <dgm:spPr/>
      <dgm:t>
        <a:bodyPr/>
        <a:lstStyle/>
        <a:p>
          <a:endParaRPr lang="pt-BR"/>
        </a:p>
      </dgm:t>
    </dgm:pt>
    <dgm:pt modelId="{5332B689-508F-411D-B085-37CE21067F18}">
      <dgm:prSet phldrT="[Texto]"/>
      <dgm:spPr/>
      <dgm:t>
        <a:bodyPr/>
        <a:lstStyle/>
        <a:p>
          <a:pPr algn="ctr"/>
          <a:r>
            <a:rPr lang="pt-BR" dirty="0"/>
            <a:t>Ação à Distância</a:t>
          </a:r>
        </a:p>
      </dgm:t>
    </dgm:pt>
    <dgm:pt modelId="{7A1A1995-8232-4240-8F4A-CCAFA7FC0032}" type="parTrans" cxnId="{F9AB9184-F3FB-41D3-86EB-6AC686791A25}">
      <dgm:prSet/>
      <dgm:spPr/>
      <dgm:t>
        <a:bodyPr/>
        <a:lstStyle/>
        <a:p>
          <a:endParaRPr lang="pt-BR"/>
        </a:p>
      </dgm:t>
    </dgm:pt>
    <dgm:pt modelId="{1D5FE39F-2EF9-481F-88F0-CB5E122D197A}" type="sibTrans" cxnId="{F9AB9184-F3FB-41D3-86EB-6AC686791A25}">
      <dgm:prSet/>
      <dgm:spPr/>
      <dgm:t>
        <a:bodyPr/>
        <a:lstStyle/>
        <a:p>
          <a:endParaRPr lang="pt-BR"/>
        </a:p>
      </dgm:t>
    </dgm:pt>
    <dgm:pt modelId="{EB883171-E477-42B3-8D09-2BB44BC21CE0}">
      <dgm:prSet phldrT="[Texto]" custT="1"/>
      <dgm:spPr/>
      <dgm:t>
        <a:bodyPr/>
        <a:lstStyle/>
        <a:p>
          <a:pPr algn="l"/>
          <a:r>
            <a:rPr lang="pt-BR" sz="5600" dirty="0"/>
            <a:t>60</a:t>
          </a:r>
        </a:p>
        <a:p>
          <a:pPr algn="l"/>
          <a:r>
            <a:rPr lang="pt-BR" sz="5600" dirty="0"/>
            <a:t>63</a:t>
          </a:r>
        </a:p>
        <a:p>
          <a:pPr algn="l"/>
          <a:r>
            <a:rPr lang="pt-BR" sz="5600" dirty="0"/>
            <a:t>&gt;120</a:t>
          </a:r>
        </a:p>
      </dgm:t>
    </dgm:pt>
    <dgm:pt modelId="{E7D02F43-BD3C-45CA-86C9-3ADF9F5A3AC5}" type="parTrans" cxnId="{9431F624-2823-4422-8D0D-A169F806F25E}">
      <dgm:prSet/>
      <dgm:spPr/>
      <dgm:t>
        <a:bodyPr/>
        <a:lstStyle/>
        <a:p>
          <a:endParaRPr lang="pt-BR"/>
        </a:p>
      </dgm:t>
    </dgm:pt>
    <dgm:pt modelId="{A5D83BB5-2F34-4C67-A12A-8CABE4666E0A}" type="sibTrans" cxnId="{9431F624-2823-4422-8D0D-A169F806F25E}">
      <dgm:prSet/>
      <dgm:spPr/>
      <dgm:t>
        <a:bodyPr/>
        <a:lstStyle/>
        <a:p>
          <a:endParaRPr lang="pt-BR"/>
        </a:p>
      </dgm:t>
    </dgm:pt>
    <dgm:pt modelId="{A2D4C8B7-97D9-4F3A-BA47-FFCEDF7E63DD}">
      <dgm:prSet phldrT="[Texto]"/>
      <dgm:spPr/>
      <dgm:t>
        <a:bodyPr/>
        <a:lstStyle/>
        <a:p>
          <a:pPr algn="ctr"/>
          <a:r>
            <a:rPr lang="pt-BR" dirty="0"/>
            <a:t>Ação de Campo</a:t>
          </a:r>
        </a:p>
      </dgm:t>
    </dgm:pt>
    <dgm:pt modelId="{8D4D4E51-C1AB-4E4C-8278-912FE27AF9B8}" type="parTrans" cxnId="{E7A00896-1B1B-48EB-9668-222BBD2E7302}">
      <dgm:prSet/>
      <dgm:spPr/>
      <dgm:t>
        <a:bodyPr/>
        <a:lstStyle/>
        <a:p>
          <a:endParaRPr lang="pt-BR"/>
        </a:p>
      </dgm:t>
    </dgm:pt>
    <dgm:pt modelId="{A356193F-D6B8-4A12-8365-F1D9277DD1AB}" type="sibTrans" cxnId="{E7A00896-1B1B-48EB-9668-222BBD2E7302}">
      <dgm:prSet/>
      <dgm:spPr/>
      <dgm:t>
        <a:bodyPr/>
        <a:lstStyle/>
        <a:p>
          <a:endParaRPr lang="pt-BR"/>
        </a:p>
      </dgm:t>
    </dgm:pt>
    <dgm:pt modelId="{DC2D24C0-A1C9-4304-9F4D-D8D0A150271E}">
      <dgm:prSet phldrT="[Texto]" custT="1"/>
      <dgm:spPr/>
      <dgm:t>
        <a:bodyPr/>
        <a:lstStyle/>
        <a:p>
          <a:r>
            <a:rPr lang="pt-BR" sz="5600" dirty="0"/>
            <a:t>60</a:t>
          </a:r>
        </a:p>
        <a:p>
          <a:r>
            <a:rPr lang="pt-BR" sz="5600" dirty="0"/>
            <a:t>30</a:t>
          </a:r>
        </a:p>
        <a:p>
          <a:r>
            <a:rPr lang="pt-BR" sz="5600" dirty="0"/>
            <a:t>&gt;30</a:t>
          </a:r>
        </a:p>
      </dgm:t>
    </dgm:pt>
    <dgm:pt modelId="{89365221-2F7F-4BCE-8945-CCB116DAE295}" type="parTrans" cxnId="{922F65AE-B902-4961-99A5-F24C9CB5F787}">
      <dgm:prSet/>
      <dgm:spPr/>
      <dgm:t>
        <a:bodyPr/>
        <a:lstStyle/>
        <a:p>
          <a:endParaRPr lang="pt-BR"/>
        </a:p>
      </dgm:t>
    </dgm:pt>
    <dgm:pt modelId="{E58D76A9-7733-43F0-91A1-B74472B1A231}" type="sibTrans" cxnId="{922F65AE-B902-4961-99A5-F24C9CB5F787}">
      <dgm:prSet/>
      <dgm:spPr/>
      <dgm:t>
        <a:bodyPr/>
        <a:lstStyle/>
        <a:p>
          <a:endParaRPr lang="pt-BR"/>
        </a:p>
      </dgm:t>
    </dgm:pt>
    <dgm:pt modelId="{BC129A2D-EF58-4503-A8BF-CB2B3885D638}" type="pres">
      <dgm:prSet presAssocID="{F549C3FD-63ED-4068-8BD6-70551BC774B6}" presName="Name0" presStyleCnt="0">
        <dgm:presLayoutVars>
          <dgm:dir/>
          <dgm:animLvl val="lvl"/>
          <dgm:resizeHandles val="exact"/>
        </dgm:presLayoutVars>
      </dgm:prSet>
      <dgm:spPr/>
    </dgm:pt>
    <dgm:pt modelId="{922BC318-6D12-4C0F-A7C3-B109AF7167AF}" type="pres">
      <dgm:prSet presAssocID="{33B3BE1F-867A-4961-A39E-822AA44F4415}" presName="compositeNode" presStyleCnt="0">
        <dgm:presLayoutVars>
          <dgm:bulletEnabled val="1"/>
        </dgm:presLayoutVars>
      </dgm:prSet>
      <dgm:spPr/>
    </dgm:pt>
    <dgm:pt modelId="{8F0FAB25-9AD7-4DAD-9BF6-664310B9AA2B}" type="pres">
      <dgm:prSet presAssocID="{33B3BE1F-867A-4961-A39E-822AA44F4415}" presName="bgRect" presStyleLbl="node1" presStyleIdx="0" presStyleCnt="3"/>
      <dgm:spPr/>
    </dgm:pt>
    <dgm:pt modelId="{205AA644-158C-4E2E-A93F-50C4CAEDD541}" type="pres">
      <dgm:prSet presAssocID="{33B3BE1F-867A-4961-A39E-822AA44F441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0D5302F-B6AA-4275-9ACC-A66B8093C9CC}" type="pres">
      <dgm:prSet presAssocID="{33B3BE1F-867A-4961-A39E-822AA44F4415}" presName="childNode" presStyleLbl="node1" presStyleIdx="0" presStyleCnt="3">
        <dgm:presLayoutVars>
          <dgm:bulletEnabled val="1"/>
        </dgm:presLayoutVars>
      </dgm:prSet>
      <dgm:spPr/>
    </dgm:pt>
    <dgm:pt modelId="{FD327352-F9EA-4909-9F41-EB820774B306}" type="pres">
      <dgm:prSet presAssocID="{1AC4E4D2-6184-4AC9-93E8-CF1356C4345C}" presName="hSp" presStyleCnt="0"/>
      <dgm:spPr/>
    </dgm:pt>
    <dgm:pt modelId="{6BEE0690-96E9-4322-86D1-1977CF03CBFA}" type="pres">
      <dgm:prSet presAssocID="{1AC4E4D2-6184-4AC9-93E8-CF1356C4345C}" presName="vProcSp" presStyleCnt="0"/>
      <dgm:spPr/>
    </dgm:pt>
    <dgm:pt modelId="{36827741-05A6-4A84-9C54-0914AE1684A0}" type="pres">
      <dgm:prSet presAssocID="{1AC4E4D2-6184-4AC9-93E8-CF1356C4345C}" presName="vSp1" presStyleCnt="0"/>
      <dgm:spPr/>
    </dgm:pt>
    <dgm:pt modelId="{3D5E5BA4-A9CA-4C48-AD28-71503BCE62F1}" type="pres">
      <dgm:prSet presAssocID="{1AC4E4D2-6184-4AC9-93E8-CF1356C4345C}" presName="simulatedConn" presStyleLbl="solidFgAcc1" presStyleIdx="0" presStyleCnt="2" custLinFactY="13234" custLinFactNeighborX="1704" custLinFactNeighborY="100000"/>
      <dgm:spPr/>
    </dgm:pt>
    <dgm:pt modelId="{8A424C5E-ECEE-4AA7-918E-EA4FD34B1E64}" type="pres">
      <dgm:prSet presAssocID="{1AC4E4D2-6184-4AC9-93E8-CF1356C4345C}" presName="vSp2" presStyleCnt="0"/>
      <dgm:spPr/>
    </dgm:pt>
    <dgm:pt modelId="{C2206B0B-BAE9-43C8-9114-84BAD6C9FB67}" type="pres">
      <dgm:prSet presAssocID="{1AC4E4D2-6184-4AC9-93E8-CF1356C4345C}" presName="sibTrans" presStyleCnt="0"/>
      <dgm:spPr/>
    </dgm:pt>
    <dgm:pt modelId="{AEEE7DCE-E886-4D74-B64F-12709FF12A9C}" type="pres">
      <dgm:prSet presAssocID="{5332B689-508F-411D-B085-37CE21067F18}" presName="compositeNode" presStyleCnt="0">
        <dgm:presLayoutVars>
          <dgm:bulletEnabled val="1"/>
        </dgm:presLayoutVars>
      </dgm:prSet>
      <dgm:spPr/>
    </dgm:pt>
    <dgm:pt modelId="{BEF1B0CC-F2A6-4423-B331-FCB2D07BF27D}" type="pres">
      <dgm:prSet presAssocID="{5332B689-508F-411D-B085-37CE21067F18}" presName="bgRect" presStyleLbl="node1" presStyleIdx="1" presStyleCnt="3"/>
      <dgm:spPr/>
    </dgm:pt>
    <dgm:pt modelId="{B3DD42EE-F075-4E50-85AF-46D52865D750}" type="pres">
      <dgm:prSet presAssocID="{5332B689-508F-411D-B085-37CE21067F1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C612ED9-8609-4418-883A-D14141B2B935}" type="pres">
      <dgm:prSet presAssocID="{5332B689-508F-411D-B085-37CE21067F18}" presName="childNode" presStyleLbl="node1" presStyleIdx="1" presStyleCnt="3">
        <dgm:presLayoutVars>
          <dgm:bulletEnabled val="1"/>
        </dgm:presLayoutVars>
      </dgm:prSet>
      <dgm:spPr/>
    </dgm:pt>
    <dgm:pt modelId="{3C3C75CF-BB33-4E64-99CE-7A9E034BB1F9}" type="pres">
      <dgm:prSet presAssocID="{1D5FE39F-2EF9-481F-88F0-CB5E122D197A}" presName="hSp" presStyleCnt="0"/>
      <dgm:spPr/>
    </dgm:pt>
    <dgm:pt modelId="{0D7ABF10-E778-476F-A050-858ED3491E80}" type="pres">
      <dgm:prSet presAssocID="{1D5FE39F-2EF9-481F-88F0-CB5E122D197A}" presName="vProcSp" presStyleCnt="0"/>
      <dgm:spPr/>
    </dgm:pt>
    <dgm:pt modelId="{1366E398-C879-46A8-866D-B8E170CB0D57}" type="pres">
      <dgm:prSet presAssocID="{1D5FE39F-2EF9-481F-88F0-CB5E122D197A}" presName="vSp1" presStyleCnt="0"/>
      <dgm:spPr/>
    </dgm:pt>
    <dgm:pt modelId="{B9B2D758-79AF-4A9B-B3D3-DE8E4F3C2BA0}" type="pres">
      <dgm:prSet presAssocID="{1D5FE39F-2EF9-481F-88F0-CB5E122D197A}" presName="simulatedConn" presStyleLbl="solidFgAcc1" presStyleIdx="1" presStyleCnt="2" custLinFactY="13234" custLinFactNeighborX="1705" custLinFactNeighborY="100000"/>
      <dgm:spPr/>
    </dgm:pt>
    <dgm:pt modelId="{31AE64F4-026E-457A-8646-D84AE9F1C7CB}" type="pres">
      <dgm:prSet presAssocID="{1D5FE39F-2EF9-481F-88F0-CB5E122D197A}" presName="vSp2" presStyleCnt="0"/>
      <dgm:spPr/>
    </dgm:pt>
    <dgm:pt modelId="{F88D34B9-511F-4248-9673-34F1DBED5035}" type="pres">
      <dgm:prSet presAssocID="{1D5FE39F-2EF9-481F-88F0-CB5E122D197A}" presName="sibTrans" presStyleCnt="0"/>
      <dgm:spPr/>
    </dgm:pt>
    <dgm:pt modelId="{2A3FD1C6-36DE-405F-952C-EB89E2812AEB}" type="pres">
      <dgm:prSet presAssocID="{A2D4C8B7-97D9-4F3A-BA47-FFCEDF7E63DD}" presName="compositeNode" presStyleCnt="0">
        <dgm:presLayoutVars>
          <dgm:bulletEnabled val="1"/>
        </dgm:presLayoutVars>
      </dgm:prSet>
      <dgm:spPr/>
    </dgm:pt>
    <dgm:pt modelId="{5296100D-5000-4649-A182-D380737EB574}" type="pres">
      <dgm:prSet presAssocID="{A2D4C8B7-97D9-4F3A-BA47-FFCEDF7E63DD}" presName="bgRect" presStyleLbl="node1" presStyleIdx="2" presStyleCnt="3"/>
      <dgm:spPr/>
    </dgm:pt>
    <dgm:pt modelId="{FC5B61F1-A9B4-46D8-9F5B-9D3927CF26A8}" type="pres">
      <dgm:prSet presAssocID="{A2D4C8B7-97D9-4F3A-BA47-FFCEDF7E63D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387344D-5B7A-471A-8904-E704D1F023BC}" type="pres">
      <dgm:prSet presAssocID="{A2D4C8B7-97D9-4F3A-BA47-FFCEDF7E63D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431F624-2823-4422-8D0D-A169F806F25E}" srcId="{5332B689-508F-411D-B085-37CE21067F18}" destId="{EB883171-E477-42B3-8D09-2BB44BC21CE0}" srcOrd="0" destOrd="0" parTransId="{E7D02F43-BD3C-45CA-86C9-3ADF9F5A3AC5}" sibTransId="{A5D83BB5-2F34-4C67-A12A-8CABE4666E0A}"/>
    <dgm:cxn modelId="{2049AA34-3AD3-499C-A62E-D2229C0CFBD1}" type="presOf" srcId="{EB883171-E477-42B3-8D09-2BB44BC21CE0}" destId="{CC612ED9-8609-4418-883A-D14141B2B935}" srcOrd="0" destOrd="0" presId="urn:microsoft.com/office/officeart/2005/8/layout/hProcess7#1"/>
    <dgm:cxn modelId="{A8105447-F80C-4DFD-B41E-2BB63D4A3BE4}" type="presOf" srcId="{F4E0F68E-05B0-48CA-A7C2-5AD0A50C0734}" destId="{C0D5302F-B6AA-4275-9ACC-A66B8093C9CC}" srcOrd="0" destOrd="0" presId="urn:microsoft.com/office/officeart/2005/8/layout/hProcess7#1"/>
    <dgm:cxn modelId="{F9AB9184-F3FB-41D3-86EB-6AC686791A25}" srcId="{F549C3FD-63ED-4068-8BD6-70551BC774B6}" destId="{5332B689-508F-411D-B085-37CE21067F18}" srcOrd="1" destOrd="0" parTransId="{7A1A1995-8232-4240-8F4A-CCAFA7FC0032}" sibTransId="{1D5FE39F-2EF9-481F-88F0-CB5E122D197A}"/>
    <dgm:cxn modelId="{74100D94-61EF-4D47-9EAB-9099D3814856}" type="presOf" srcId="{33B3BE1F-867A-4961-A39E-822AA44F4415}" destId="{205AA644-158C-4E2E-A93F-50C4CAEDD541}" srcOrd="1" destOrd="0" presId="urn:microsoft.com/office/officeart/2005/8/layout/hProcess7#1"/>
    <dgm:cxn modelId="{E7A00896-1B1B-48EB-9668-222BBD2E7302}" srcId="{F549C3FD-63ED-4068-8BD6-70551BC774B6}" destId="{A2D4C8B7-97D9-4F3A-BA47-FFCEDF7E63DD}" srcOrd="2" destOrd="0" parTransId="{8D4D4E51-C1AB-4E4C-8278-912FE27AF9B8}" sibTransId="{A356193F-D6B8-4A12-8365-F1D9277DD1AB}"/>
    <dgm:cxn modelId="{ADBFA696-1CB7-459F-AD5E-EE69D40E35B5}" type="presOf" srcId="{33B3BE1F-867A-4961-A39E-822AA44F4415}" destId="{8F0FAB25-9AD7-4DAD-9BF6-664310B9AA2B}" srcOrd="0" destOrd="0" presId="urn:microsoft.com/office/officeart/2005/8/layout/hProcess7#1"/>
    <dgm:cxn modelId="{B656A198-1048-40E6-9785-ECC2E481F6B1}" type="presOf" srcId="{5332B689-508F-411D-B085-37CE21067F18}" destId="{BEF1B0CC-F2A6-4423-B331-FCB2D07BF27D}" srcOrd="0" destOrd="0" presId="urn:microsoft.com/office/officeart/2005/8/layout/hProcess7#1"/>
    <dgm:cxn modelId="{0AFCD69B-7CF6-45CE-A810-F5B0AEA50C92}" type="presOf" srcId="{A2D4C8B7-97D9-4F3A-BA47-FFCEDF7E63DD}" destId="{5296100D-5000-4649-A182-D380737EB574}" srcOrd="0" destOrd="0" presId="urn:microsoft.com/office/officeart/2005/8/layout/hProcess7#1"/>
    <dgm:cxn modelId="{A241909C-01B8-456B-B071-C92775E8578B}" type="presOf" srcId="{5332B689-508F-411D-B085-37CE21067F18}" destId="{B3DD42EE-F075-4E50-85AF-46D52865D750}" srcOrd="1" destOrd="0" presId="urn:microsoft.com/office/officeart/2005/8/layout/hProcess7#1"/>
    <dgm:cxn modelId="{C1697CA2-9BCE-4D04-AA8B-3BBB2097ABDB}" type="presOf" srcId="{DC2D24C0-A1C9-4304-9F4D-D8D0A150271E}" destId="{1387344D-5B7A-471A-8904-E704D1F023BC}" srcOrd="0" destOrd="0" presId="urn:microsoft.com/office/officeart/2005/8/layout/hProcess7#1"/>
    <dgm:cxn modelId="{38E00DAB-E5B0-4A65-9DEB-36D3A943786E}" type="presOf" srcId="{F549C3FD-63ED-4068-8BD6-70551BC774B6}" destId="{BC129A2D-EF58-4503-A8BF-CB2B3885D638}" srcOrd="0" destOrd="0" presId="urn:microsoft.com/office/officeart/2005/8/layout/hProcess7#1"/>
    <dgm:cxn modelId="{DBDE1CAB-734E-4497-B506-33F468252C78}" srcId="{33B3BE1F-867A-4961-A39E-822AA44F4415}" destId="{F4E0F68E-05B0-48CA-A7C2-5AD0A50C0734}" srcOrd="0" destOrd="0" parTransId="{E68DB73A-AF5E-40F5-8453-9D888B039421}" sibTransId="{5EF8FB9E-6021-46CC-A00D-E957E46FF4E0}"/>
    <dgm:cxn modelId="{922F65AE-B902-4961-99A5-F24C9CB5F787}" srcId="{A2D4C8B7-97D9-4F3A-BA47-FFCEDF7E63DD}" destId="{DC2D24C0-A1C9-4304-9F4D-D8D0A150271E}" srcOrd="0" destOrd="0" parTransId="{89365221-2F7F-4BCE-8945-CCB116DAE295}" sibTransId="{E58D76A9-7733-43F0-91A1-B74472B1A231}"/>
    <dgm:cxn modelId="{26F16CCF-7EE5-4F68-9960-B6DEA0B39FB3}" srcId="{F549C3FD-63ED-4068-8BD6-70551BC774B6}" destId="{33B3BE1F-867A-4961-A39E-822AA44F4415}" srcOrd="0" destOrd="0" parTransId="{14008CCD-D766-48EA-9009-6A331197953E}" sibTransId="{1AC4E4D2-6184-4AC9-93E8-CF1356C4345C}"/>
    <dgm:cxn modelId="{8B96B6EC-58BA-4952-84B6-03166BE15B9F}" type="presOf" srcId="{A2D4C8B7-97D9-4F3A-BA47-FFCEDF7E63DD}" destId="{FC5B61F1-A9B4-46D8-9F5B-9D3927CF26A8}" srcOrd="1" destOrd="0" presId="urn:microsoft.com/office/officeart/2005/8/layout/hProcess7#1"/>
    <dgm:cxn modelId="{CB70B195-1D87-4AE1-93E8-1A3C5069D76C}" type="presParOf" srcId="{BC129A2D-EF58-4503-A8BF-CB2B3885D638}" destId="{922BC318-6D12-4C0F-A7C3-B109AF7167AF}" srcOrd="0" destOrd="0" presId="urn:microsoft.com/office/officeart/2005/8/layout/hProcess7#1"/>
    <dgm:cxn modelId="{A4E6B429-274B-48C6-9EF8-B369B9F1E83F}" type="presParOf" srcId="{922BC318-6D12-4C0F-A7C3-B109AF7167AF}" destId="{8F0FAB25-9AD7-4DAD-9BF6-664310B9AA2B}" srcOrd="0" destOrd="0" presId="urn:microsoft.com/office/officeart/2005/8/layout/hProcess7#1"/>
    <dgm:cxn modelId="{523B3650-06C0-407E-BB8C-9DA88CB554CF}" type="presParOf" srcId="{922BC318-6D12-4C0F-A7C3-B109AF7167AF}" destId="{205AA644-158C-4E2E-A93F-50C4CAEDD541}" srcOrd="1" destOrd="0" presId="urn:microsoft.com/office/officeart/2005/8/layout/hProcess7#1"/>
    <dgm:cxn modelId="{BAD90430-E795-4E20-AC3B-433EE9D3FE14}" type="presParOf" srcId="{922BC318-6D12-4C0F-A7C3-B109AF7167AF}" destId="{C0D5302F-B6AA-4275-9ACC-A66B8093C9CC}" srcOrd="2" destOrd="0" presId="urn:microsoft.com/office/officeart/2005/8/layout/hProcess7#1"/>
    <dgm:cxn modelId="{4B97756F-270D-43DB-B836-CFF80494A69E}" type="presParOf" srcId="{BC129A2D-EF58-4503-A8BF-CB2B3885D638}" destId="{FD327352-F9EA-4909-9F41-EB820774B306}" srcOrd="1" destOrd="0" presId="urn:microsoft.com/office/officeart/2005/8/layout/hProcess7#1"/>
    <dgm:cxn modelId="{8E776517-DEC2-4EB2-B1ED-3D54849B16AE}" type="presParOf" srcId="{BC129A2D-EF58-4503-A8BF-CB2B3885D638}" destId="{6BEE0690-96E9-4322-86D1-1977CF03CBFA}" srcOrd="2" destOrd="0" presId="urn:microsoft.com/office/officeart/2005/8/layout/hProcess7#1"/>
    <dgm:cxn modelId="{E8056E32-210D-4FBA-900F-9FCF9AA2442E}" type="presParOf" srcId="{6BEE0690-96E9-4322-86D1-1977CF03CBFA}" destId="{36827741-05A6-4A84-9C54-0914AE1684A0}" srcOrd="0" destOrd="0" presId="urn:microsoft.com/office/officeart/2005/8/layout/hProcess7#1"/>
    <dgm:cxn modelId="{81DAB6AD-2B2D-4DA7-8607-4FA345BD91B6}" type="presParOf" srcId="{6BEE0690-96E9-4322-86D1-1977CF03CBFA}" destId="{3D5E5BA4-A9CA-4C48-AD28-71503BCE62F1}" srcOrd="1" destOrd="0" presId="urn:microsoft.com/office/officeart/2005/8/layout/hProcess7#1"/>
    <dgm:cxn modelId="{0B6F75DA-C9D2-471B-8C0E-53AAD326855B}" type="presParOf" srcId="{6BEE0690-96E9-4322-86D1-1977CF03CBFA}" destId="{8A424C5E-ECEE-4AA7-918E-EA4FD34B1E64}" srcOrd="2" destOrd="0" presId="urn:microsoft.com/office/officeart/2005/8/layout/hProcess7#1"/>
    <dgm:cxn modelId="{98EAD750-A2C8-405C-882D-56FCC0227E06}" type="presParOf" srcId="{BC129A2D-EF58-4503-A8BF-CB2B3885D638}" destId="{C2206B0B-BAE9-43C8-9114-84BAD6C9FB67}" srcOrd="3" destOrd="0" presId="urn:microsoft.com/office/officeart/2005/8/layout/hProcess7#1"/>
    <dgm:cxn modelId="{C22B004D-ED61-4B49-876A-7952C097E7DC}" type="presParOf" srcId="{BC129A2D-EF58-4503-A8BF-CB2B3885D638}" destId="{AEEE7DCE-E886-4D74-B64F-12709FF12A9C}" srcOrd="4" destOrd="0" presId="urn:microsoft.com/office/officeart/2005/8/layout/hProcess7#1"/>
    <dgm:cxn modelId="{A494F34A-C069-49FA-96F2-134E2BE24352}" type="presParOf" srcId="{AEEE7DCE-E886-4D74-B64F-12709FF12A9C}" destId="{BEF1B0CC-F2A6-4423-B331-FCB2D07BF27D}" srcOrd="0" destOrd="0" presId="urn:microsoft.com/office/officeart/2005/8/layout/hProcess7#1"/>
    <dgm:cxn modelId="{0EE695F8-6048-4A8B-B73E-E18D3C71D21B}" type="presParOf" srcId="{AEEE7DCE-E886-4D74-B64F-12709FF12A9C}" destId="{B3DD42EE-F075-4E50-85AF-46D52865D750}" srcOrd="1" destOrd="0" presId="urn:microsoft.com/office/officeart/2005/8/layout/hProcess7#1"/>
    <dgm:cxn modelId="{72E60BA4-46AA-4BFC-81BF-85045776DE41}" type="presParOf" srcId="{AEEE7DCE-E886-4D74-B64F-12709FF12A9C}" destId="{CC612ED9-8609-4418-883A-D14141B2B935}" srcOrd="2" destOrd="0" presId="urn:microsoft.com/office/officeart/2005/8/layout/hProcess7#1"/>
    <dgm:cxn modelId="{FC05784F-25D6-4896-8C93-10C129271745}" type="presParOf" srcId="{BC129A2D-EF58-4503-A8BF-CB2B3885D638}" destId="{3C3C75CF-BB33-4E64-99CE-7A9E034BB1F9}" srcOrd="5" destOrd="0" presId="urn:microsoft.com/office/officeart/2005/8/layout/hProcess7#1"/>
    <dgm:cxn modelId="{C88BF60D-064A-4E62-A435-62467CCD2015}" type="presParOf" srcId="{BC129A2D-EF58-4503-A8BF-CB2B3885D638}" destId="{0D7ABF10-E778-476F-A050-858ED3491E80}" srcOrd="6" destOrd="0" presId="urn:microsoft.com/office/officeart/2005/8/layout/hProcess7#1"/>
    <dgm:cxn modelId="{C7B3AC41-3E26-46D7-89EC-AC7A1371F778}" type="presParOf" srcId="{0D7ABF10-E778-476F-A050-858ED3491E80}" destId="{1366E398-C879-46A8-866D-B8E170CB0D57}" srcOrd="0" destOrd="0" presId="urn:microsoft.com/office/officeart/2005/8/layout/hProcess7#1"/>
    <dgm:cxn modelId="{70235EB0-83C7-47D3-9DDA-77CFB80D76BD}" type="presParOf" srcId="{0D7ABF10-E778-476F-A050-858ED3491E80}" destId="{B9B2D758-79AF-4A9B-B3D3-DE8E4F3C2BA0}" srcOrd="1" destOrd="0" presId="urn:microsoft.com/office/officeart/2005/8/layout/hProcess7#1"/>
    <dgm:cxn modelId="{CE7F7AE1-73BC-407C-BA30-9E53E930BE26}" type="presParOf" srcId="{0D7ABF10-E778-476F-A050-858ED3491E80}" destId="{31AE64F4-026E-457A-8646-D84AE9F1C7CB}" srcOrd="2" destOrd="0" presId="urn:microsoft.com/office/officeart/2005/8/layout/hProcess7#1"/>
    <dgm:cxn modelId="{FBEBF647-2BCD-4390-8596-8091F9F682AD}" type="presParOf" srcId="{BC129A2D-EF58-4503-A8BF-CB2B3885D638}" destId="{F88D34B9-511F-4248-9673-34F1DBED5035}" srcOrd="7" destOrd="0" presId="urn:microsoft.com/office/officeart/2005/8/layout/hProcess7#1"/>
    <dgm:cxn modelId="{27380508-7004-48C0-865E-143843FB552A}" type="presParOf" srcId="{BC129A2D-EF58-4503-A8BF-CB2B3885D638}" destId="{2A3FD1C6-36DE-405F-952C-EB89E2812AEB}" srcOrd="8" destOrd="0" presId="urn:microsoft.com/office/officeart/2005/8/layout/hProcess7#1"/>
    <dgm:cxn modelId="{31BE2195-6F22-4C0E-8267-BDFD3D2A9F1B}" type="presParOf" srcId="{2A3FD1C6-36DE-405F-952C-EB89E2812AEB}" destId="{5296100D-5000-4649-A182-D380737EB574}" srcOrd="0" destOrd="0" presId="urn:microsoft.com/office/officeart/2005/8/layout/hProcess7#1"/>
    <dgm:cxn modelId="{4F88E0CD-DAF3-4BDB-B1D9-7096EDE7634A}" type="presParOf" srcId="{2A3FD1C6-36DE-405F-952C-EB89E2812AEB}" destId="{FC5B61F1-A9B4-46D8-9F5B-9D3927CF26A8}" srcOrd="1" destOrd="0" presId="urn:microsoft.com/office/officeart/2005/8/layout/hProcess7#1"/>
    <dgm:cxn modelId="{B28A8EBA-93D4-4DF7-A595-02238802B374}" type="presParOf" srcId="{2A3FD1C6-36DE-405F-952C-EB89E2812AEB}" destId="{1387344D-5B7A-471A-8904-E704D1F023B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AB25-9AD7-4DAD-9BF6-664310B9AA2B}">
      <dsp:nvSpPr>
        <dsp:cNvPr id="0" name=""/>
        <dsp:cNvSpPr/>
      </dsp:nvSpPr>
      <dsp:spPr>
        <a:xfrm>
          <a:off x="748" y="0"/>
          <a:ext cx="3220936" cy="321483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Monitoramento</a:t>
          </a:r>
        </a:p>
      </dsp:txBody>
      <dsp:txXfrm rot="16200000">
        <a:off x="-995240" y="995988"/>
        <a:ext cx="2636164" cy="644187"/>
      </dsp:txXfrm>
    </dsp:sp>
    <dsp:sp modelId="{C0D5302F-B6AA-4275-9ACC-A66B8093C9CC}">
      <dsp:nvSpPr>
        <dsp:cNvPr id="0" name=""/>
        <dsp:cNvSpPr/>
      </dsp:nvSpPr>
      <dsp:spPr>
        <a:xfrm>
          <a:off x="644935" y="0"/>
          <a:ext cx="2399597" cy="32148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715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698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673</a:t>
          </a:r>
        </a:p>
      </dsp:txBody>
      <dsp:txXfrm>
        <a:off x="644935" y="0"/>
        <a:ext cx="2399597" cy="3214835"/>
      </dsp:txXfrm>
    </dsp:sp>
    <dsp:sp modelId="{BEF1B0CC-F2A6-4423-B331-FCB2D07BF27D}">
      <dsp:nvSpPr>
        <dsp:cNvPr id="0" name=""/>
        <dsp:cNvSpPr/>
      </dsp:nvSpPr>
      <dsp:spPr>
        <a:xfrm>
          <a:off x="3334417" y="0"/>
          <a:ext cx="3220936" cy="321483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Ação à Distância</a:t>
          </a:r>
        </a:p>
      </dsp:txBody>
      <dsp:txXfrm rot="16200000">
        <a:off x="2338429" y="995988"/>
        <a:ext cx="2636164" cy="644187"/>
      </dsp:txXfrm>
    </dsp:sp>
    <dsp:sp modelId="{3D5E5BA4-A9CA-4C48-AD28-71503BCE62F1}">
      <dsp:nvSpPr>
        <dsp:cNvPr id="0" name=""/>
        <dsp:cNvSpPr/>
      </dsp:nvSpPr>
      <dsp:spPr>
        <a:xfrm rot="5400000">
          <a:off x="3122617" y="2737127"/>
          <a:ext cx="472275" cy="48314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612ED9-8609-4418-883A-D14141B2B935}">
      <dsp:nvSpPr>
        <dsp:cNvPr id="0" name=""/>
        <dsp:cNvSpPr/>
      </dsp:nvSpPr>
      <dsp:spPr>
        <a:xfrm>
          <a:off x="3978605" y="0"/>
          <a:ext cx="2399597" cy="32148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60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63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&gt;120</a:t>
          </a:r>
        </a:p>
      </dsp:txBody>
      <dsp:txXfrm>
        <a:off x="3978605" y="0"/>
        <a:ext cx="2399597" cy="3214835"/>
      </dsp:txXfrm>
    </dsp:sp>
    <dsp:sp modelId="{5296100D-5000-4649-A182-D380737EB574}">
      <dsp:nvSpPr>
        <dsp:cNvPr id="0" name=""/>
        <dsp:cNvSpPr/>
      </dsp:nvSpPr>
      <dsp:spPr>
        <a:xfrm>
          <a:off x="6668087" y="0"/>
          <a:ext cx="3220936" cy="321483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Ação de Campo</a:t>
          </a:r>
        </a:p>
      </dsp:txBody>
      <dsp:txXfrm rot="16200000">
        <a:off x="5672098" y="995988"/>
        <a:ext cx="2636164" cy="644187"/>
      </dsp:txXfrm>
    </dsp:sp>
    <dsp:sp modelId="{B9B2D758-79AF-4A9B-B3D3-DE8E4F3C2BA0}">
      <dsp:nvSpPr>
        <dsp:cNvPr id="0" name=""/>
        <dsp:cNvSpPr/>
      </dsp:nvSpPr>
      <dsp:spPr>
        <a:xfrm rot="5400000">
          <a:off x="6456291" y="2737127"/>
          <a:ext cx="472275" cy="48314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87344D-5B7A-471A-8904-E704D1F023BC}">
      <dsp:nvSpPr>
        <dsp:cNvPr id="0" name=""/>
        <dsp:cNvSpPr/>
      </dsp:nvSpPr>
      <dsp:spPr>
        <a:xfrm>
          <a:off x="7312274" y="0"/>
          <a:ext cx="2399597" cy="32148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60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30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&gt;30</a:t>
          </a:r>
        </a:p>
      </dsp:txBody>
      <dsp:txXfrm>
        <a:off x="7312274" y="0"/>
        <a:ext cx="2399597" cy="3214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pPr/>
              <a:t>14/11/2018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5C75F-5AE3-489E-AD81-3AFA69680A37}" type="datetimeFigureOut">
              <a:rPr lang="pt-BR" smtClean="0"/>
              <a:pPr/>
              <a:t>14/11/2018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B1769-9FC2-43C1-917E-5E15FE83F0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03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7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0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46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06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4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1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71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01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6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84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89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 cstate="print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459202" y="3293160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CARGO</a:t>
            </a: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0115" y="6431358"/>
            <a:ext cx="4683123" cy="311757"/>
          </a:xfrm>
        </p:spPr>
        <p:txBody>
          <a:bodyPr>
            <a:noAutofit/>
          </a:bodyPr>
          <a:lstStyle>
            <a:lvl1pPr algn="ctr">
              <a:defRPr sz="1800" baseline="0"/>
            </a:lvl1pPr>
          </a:lstStyle>
          <a:p>
            <a:pPr lvl="0"/>
            <a:r>
              <a:rPr lang="pt-BR" dirty="0"/>
              <a:t>Cidade-UF, </a:t>
            </a:r>
            <a:r>
              <a:rPr lang="pt-BR" dirty="0" err="1"/>
              <a:t>dd</a:t>
            </a:r>
            <a:r>
              <a:rPr lang="pt-BR" dirty="0"/>
              <a:t> de mês de </a:t>
            </a:r>
            <a:r>
              <a:rPr lang="pt-BR" dirty="0" err="1"/>
              <a:t>aaaa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print"/>
          <a:srcRect b="-5104"/>
          <a:stretch/>
        </p:blipFill>
        <p:spPr>
          <a:xfrm>
            <a:off x="526679" y="914400"/>
            <a:ext cx="5619786" cy="15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9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27000" y="5143500"/>
            <a:ext cx="4140200" cy="148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/>
              <a:t>SUBTÍTULO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print"/>
          <a:srcRect b="31972"/>
          <a:stretch/>
        </p:blipFill>
        <p:spPr>
          <a:xfrm>
            <a:off x="546776" y="5653452"/>
            <a:ext cx="4328278" cy="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 hasCustomPrompt="1"/>
          </p:nvPr>
        </p:nvSpPr>
        <p:spPr>
          <a:xfrm>
            <a:off x="838199" y="2463590"/>
            <a:ext cx="10306723" cy="3499465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tópico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38200" y="1787096"/>
            <a:ext cx="10306723" cy="54087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475934"/>
            <a:ext cx="7899400" cy="422424"/>
          </a:xfrm>
        </p:spPr>
        <p:txBody>
          <a:bodyPr/>
          <a:lstStyle>
            <a:lvl1pPr>
              <a:defRPr>
                <a:solidFill>
                  <a:srgbClr val="9A9A00"/>
                </a:solidFill>
              </a:defRPr>
            </a:lvl1pPr>
          </a:lstStyle>
          <a:p>
            <a:pPr lvl="0"/>
            <a:r>
              <a:rPr lang="pt-BR" dirty="0"/>
              <a:t>Assunto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 cstate="print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51043" y="1489075"/>
            <a:ext cx="4464050" cy="43862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6410393" y="1468438"/>
            <a:ext cx="4503738" cy="442595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0" y="1352550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838200" y="1381125"/>
            <a:ext cx="4872038" cy="57413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6205538" y="1381125"/>
            <a:ext cx="4874266" cy="57413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/>
          </p:nvPr>
        </p:nvSpPr>
        <p:spPr>
          <a:xfrm>
            <a:off x="838200" y="2043113"/>
            <a:ext cx="4872038" cy="39687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6205538" y="2043113"/>
            <a:ext cx="4874265" cy="39687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34326" y="6196282"/>
            <a:ext cx="2393267" cy="413419"/>
            <a:chOff x="234326" y="6196282"/>
            <a:chExt cx="2393267" cy="413419"/>
          </a:xfrm>
        </p:grpSpPr>
        <p:pic>
          <p:nvPicPr>
            <p:cNvPr id="24" name="Imagem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3" t="54473" r="5432" b="5751"/>
            <a:stretch/>
          </p:blipFill>
          <p:spPr>
            <a:xfrm>
              <a:off x="2229694" y="6196282"/>
              <a:ext cx="397899" cy="391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m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1" t="4225" r="1057" b="49595"/>
            <a:stretch/>
          </p:blipFill>
          <p:spPr>
            <a:xfrm>
              <a:off x="1222435" y="6196282"/>
              <a:ext cx="417045" cy="4134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Imagem 2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0" t="5751" r="53834" b="54153"/>
            <a:stretch/>
          </p:blipFill>
          <p:spPr>
            <a:xfrm>
              <a:off x="72837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Imagem 3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63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26" y="6196282"/>
              <a:ext cx="397894" cy="397894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8" cstate="print"/>
          <a:srcRect b="-8703"/>
          <a:stretch/>
        </p:blipFill>
        <p:spPr>
          <a:xfrm>
            <a:off x="526679" y="914400"/>
            <a:ext cx="5619786" cy="1624405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80703" y="4596824"/>
            <a:ext cx="5654675" cy="325437"/>
          </a:xfrm>
        </p:spPr>
        <p:txBody>
          <a:bodyPr>
            <a:noAutofit/>
          </a:bodyPr>
          <a:lstStyle>
            <a:lvl1pPr algn="r">
              <a:defRPr sz="2000" spc="300" baseline="0">
                <a:solidFill>
                  <a:srgbClr val="004C62"/>
                </a:solidFill>
              </a:defRPr>
            </a:lvl1pPr>
            <a:lvl2pPr>
              <a:defRPr>
                <a:solidFill>
                  <a:srgbClr val="004C62"/>
                </a:solidFill>
              </a:defRPr>
            </a:lvl2pPr>
            <a:lvl3pPr>
              <a:defRPr>
                <a:solidFill>
                  <a:srgbClr val="004C62"/>
                </a:solidFill>
              </a:defRPr>
            </a:lvl3pPr>
            <a:lvl4pPr>
              <a:defRPr>
                <a:solidFill>
                  <a:srgbClr val="004C62"/>
                </a:solidFill>
              </a:defRPr>
            </a:lvl4pPr>
            <a:lvl5pPr>
              <a:defRPr>
                <a:solidFill>
                  <a:srgbClr val="004C62"/>
                </a:solidFill>
              </a:defRPr>
            </a:lvl5pPr>
          </a:lstStyle>
          <a:p>
            <a:pPr lvl="0"/>
            <a:r>
              <a:rPr lang="pt-BR" dirty="0"/>
              <a:t>NOME E CARGO</a:t>
            </a:r>
          </a:p>
        </p:txBody>
      </p:sp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TEXTO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7" r:id="rId3"/>
    <p:sldLayoutId id="2147483680" r:id="rId4"/>
    <p:sldLayoutId id="2147483682" r:id="rId5"/>
    <p:sldLayoutId id="2147483683" r:id="rId6"/>
    <p:sldLayoutId id="214748367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neel.gov.br/cedoc/ren2015696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neel.gov.br/cedoc/ren201569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neel.gov.br/cedoc/ren2015696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neel.gov.br/cedoc/ren201569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3256" y="4801755"/>
            <a:ext cx="5186516" cy="693416"/>
          </a:xfrm>
        </p:spPr>
        <p:txBody>
          <a:bodyPr>
            <a:noAutofit/>
          </a:bodyPr>
          <a:lstStyle/>
          <a:p>
            <a:r>
              <a:rPr lang="pt-BR" sz="4400" dirty="0"/>
              <a:t>Ações da ANEEL na fiscalização de           Segurança de Barragens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Brasília, 6 de novembro de 2018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3782C03-181E-4181-9707-D07EBCC10C56}"/>
              </a:ext>
            </a:extLst>
          </p:cNvPr>
          <p:cNvSpPr txBox="1">
            <a:spLocks/>
          </p:cNvSpPr>
          <p:nvPr/>
        </p:nvSpPr>
        <p:spPr>
          <a:xfrm>
            <a:off x="44243" y="5039832"/>
            <a:ext cx="7284811" cy="121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/>
              <a:t>Lincoln Braga e Souza</a:t>
            </a:r>
          </a:p>
          <a:p>
            <a:r>
              <a:rPr lang="pt-BR" sz="2100" dirty="0">
                <a:solidFill>
                  <a:schemeClr val="accent1">
                    <a:lumMod val="75000"/>
                  </a:schemeClr>
                </a:solidFill>
              </a:rPr>
              <a:t>Coordenador de Fiscalização de Usinas em Operação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Superintendência de Fiscalização dos Serviços de Geração - SFG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Agência Nacional de Energia Elétrica - ANEEL</a:t>
            </a:r>
          </a:p>
        </p:txBody>
      </p:sp>
      <p:pic>
        <p:nvPicPr>
          <p:cNvPr id="1027" name="Imagem 1" descr="cid:image001.png@01D44E6D.6D383930">
            <a:extLst>
              <a:ext uri="{FF2B5EF4-FFF2-40B4-BE49-F238E27FC236}">
                <a16:creationId xmlns:a16="http://schemas.microsoft.com/office/drawing/2014/main" id="{460B0CBE-EBB7-4BE5-9D72-C1675285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943"/>
            <a:ext cx="6272784" cy="192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112082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Classificação barragens setor elétrico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378813D-487E-47F9-B167-4653973E17DD}"/>
              </a:ext>
            </a:extLst>
          </p:cNvPr>
          <p:cNvSpPr/>
          <p:nvPr/>
        </p:nvSpPr>
        <p:spPr>
          <a:xfrm>
            <a:off x="0" y="6552037"/>
            <a:ext cx="33000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300" dirty="0">
                <a:solidFill>
                  <a:srgbClr val="00809E"/>
                </a:solidFill>
              </a:rPr>
              <a:t>Disponível em </a:t>
            </a:r>
            <a:r>
              <a:rPr lang="pt-BR" altLang="pt-BR" sz="1300" i="1" dirty="0">
                <a:solidFill>
                  <a:srgbClr val="00809E"/>
                </a:solidFill>
                <a:hlinkClick r:id="rId3"/>
              </a:rPr>
              <a:t>http://www.aneel.gov.br</a:t>
            </a:r>
            <a:r>
              <a:rPr lang="pt-BR" altLang="pt-BR" sz="1300" i="1" dirty="0">
                <a:solidFill>
                  <a:srgbClr val="00809E"/>
                </a:solidFill>
              </a:rPr>
              <a:t> </a:t>
            </a:r>
            <a:endParaRPr lang="pt-BR" sz="1300" i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B3C6C2-A68E-447A-8410-D8D1E5D56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8252" t="3188" r="12258" b="13512"/>
          <a:stretch/>
        </p:blipFill>
        <p:spPr>
          <a:xfrm>
            <a:off x="112082" y="773826"/>
            <a:ext cx="7009723" cy="43436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958885-38E5-4B16-86F0-5E39651745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91" t="146" r="14606" b="13655"/>
          <a:stretch/>
        </p:blipFill>
        <p:spPr>
          <a:xfrm>
            <a:off x="5686358" y="2535245"/>
            <a:ext cx="6505642" cy="4322756"/>
          </a:xfrm>
          <a:prstGeom prst="rect">
            <a:avLst/>
          </a:prstGeom>
        </p:spPr>
      </p:pic>
      <p:sp>
        <p:nvSpPr>
          <p:cNvPr id="15" name="Rosca 1">
            <a:extLst>
              <a:ext uri="{FF2B5EF4-FFF2-40B4-BE49-F238E27FC236}">
                <a16:creationId xmlns:a16="http://schemas.microsoft.com/office/drawing/2014/main" id="{C232949B-7E75-49A6-8F18-9A80B0BADB8E}"/>
              </a:ext>
            </a:extLst>
          </p:cNvPr>
          <p:cNvSpPr/>
          <p:nvPr/>
        </p:nvSpPr>
        <p:spPr>
          <a:xfrm rot="479768">
            <a:off x="963851" y="4171948"/>
            <a:ext cx="3714863" cy="275424"/>
          </a:xfrm>
          <a:prstGeom prst="donut">
            <a:avLst>
              <a:gd name="adj" fmla="val 9580"/>
            </a:avLst>
          </a:prstGeom>
          <a:solidFill>
            <a:srgbClr val="C00000"/>
          </a:solidFill>
          <a:ln w="25400">
            <a:solidFill>
              <a:srgbClr val="FF0000"/>
            </a:solidFill>
          </a:ln>
          <a:scene3d>
            <a:camera prst="perspectiveContrastingRightFacing">
              <a:rot lat="623785" lon="20400000" rev="213211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0D48578D-0B3E-42D4-B91A-5B504F141CB2}"/>
              </a:ext>
            </a:extLst>
          </p:cNvPr>
          <p:cNvSpPr/>
          <p:nvPr/>
        </p:nvSpPr>
        <p:spPr>
          <a:xfrm rot="15033960">
            <a:off x="3754685" y="1214038"/>
            <a:ext cx="691028" cy="3967130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112082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Classificação barragens setor elétrico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45B158A5-71B8-402D-B282-500411A2A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0519"/>
              </p:ext>
            </p:extLst>
          </p:nvPr>
        </p:nvGraphicFramePr>
        <p:xfrm>
          <a:off x="4090237" y="2195915"/>
          <a:ext cx="1635354" cy="219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56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bg1"/>
                          </a:solidFill>
                        </a:rPr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6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6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6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78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NE**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4C62"/>
                          </a:solidFill>
                        </a:rPr>
                        <a:t>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8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4C62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4C62"/>
                          </a:solidFill>
                        </a:rPr>
                        <a:t>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890673"/>
                  </a:ext>
                </a:extLst>
              </a:tr>
            </a:tbl>
          </a:graphicData>
        </a:graphic>
      </p:graphicFrame>
      <p:sp>
        <p:nvSpPr>
          <p:cNvPr id="15" name="Chave direita 11">
            <a:extLst>
              <a:ext uri="{FF2B5EF4-FFF2-40B4-BE49-F238E27FC236}">
                <a16:creationId xmlns:a16="http://schemas.microsoft.com/office/drawing/2014/main" id="{B6E42D31-16AA-4C32-AD31-318B2663B50C}"/>
              </a:ext>
            </a:extLst>
          </p:cNvPr>
          <p:cNvSpPr/>
          <p:nvPr/>
        </p:nvSpPr>
        <p:spPr>
          <a:xfrm>
            <a:off x="3532013" y="954972"/>
            <a:ext cx="538542" cy="4973879"/>
          </a:xfrm>
          <a:prstGeom prst="rightBrace">
            <a:avLst>
              <a:gd name="adj1" fmla="val 37396"/>
              <a:gd name="adj2" fmla="val 47755"/>
            </a:avLst>
          </a:prstGeom>
          <a:ln w="12700">
            <a:solidFill>
              <a:srgbClr val="00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C9E7EAC-80C4-4D92-BDD6-02DC9E30C86E}"/>
              </a:ext>
            </a:extLst>
          </p:cNvPr>
          <p:cNvSpPr/>
          <p:nvPr/>
        </p:nvSpPr>
        <p:spPr>
          <a:xfrm>
            <a:off x="-55266" y="6593532"/>
            <a:ext cx="544251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>
                <a:solidFill>
                  <a:srgbClr val="00809E"/>
                </a:solidFill>
              </a:rPr>
              <a:t>* 7 delas por não envio do Formulário de Segurança da Barragem - FSB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C3E74B7-3D4B-45C3-AF40-386CA9764229}"/>
              </a:ext>
            </a:extLst>
          </p:cNvPr>
          <p:cNvSpPr/>
          <p:nvPr/>
        </p:nvSpPr>
        <p:spPr>
          <a:xfrm>
            <a:off x="6423401" y="1660229"/>
            <a:ext cx="5410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u="sng" dirty="0">
                <a:solidFill>
                  <a:srgbClr val="00809E"/>
                </a:solidFill>
              </a:rPr>
              <a:t>Classe A</a:t>
            </a:r>
            <a:r>
              <a:rPr lang="pt-BR" sz="1600" dirty="0">
                <a:solidFill>
                  <a:srgbClr val="00809E"/>
                </a:solidFill>
              </a:rPr>
              <a:t> – são barragens cujas anomalias necessitam </a:t>
            </a:r>
            <a:r>
              <a:rPr lang="pt-BR" sz="1600" u="sng" dirty="0">
                <a:solidFill>
                  <a:srgbClr val="00809E"/>
                </a:solidFill>
              </a:rPr>
              <a:t>intervenção de curto prazo</a:t>
            </a:r>
            <a:r>
              <a:rPr lang="pt-BR" sz="1600" dirty="0">
                <a:solidFill>
                  <a:srgbClr val="00809E"/>
                </a:solidFill>
              </a:rPr>
              <a:t> para manutenção das condições de segurança, não significando em todos os casos risco imediato de ruptura.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CD6FE9E-A2CA-4A4D-8BB1-789F1DF20953}"/>
              </a:ext>
            </a:extLst>
          </p:cNvPr>
          <p:cNvSpPr/>
          <p:nvPr/>
        </p:nvSpPr>
        <p:spPr>
          <a:xfrm>
            <a:off x="6423401" y="3016988"/>
            <a:ext cx="5410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u="sng" dirty="0">
                <a:solidFill>
                  <a:srgbClr val="00809E"/>
                </a:solidFill>
              </a:rPr>
              <a:t>Classe B</a:t>
            </a:r>
            <a:r>
              <a:rPr lang="pt-BR" sz="1600" dirty="0">
                <a:solidFill>
                  <a:srgbClr val="00809E"/>
                </a:solidFill>
              </a:rPr>
              <a:t> – são barragens cujas anomalias devem ser controladas, monitoradas e as </a:t>
            </a:r>
            <a:r>
              <a:rPr lang="pt-BR" sz="1600" u="sng" dirty="0">
                <a:solidFill>
                  <a:srgbClr val="00809E"/>
                </a:solidFill>
              </a:rPr>
              <a:t>intervenções podem ser implementadas ao longo do tempo</a:t>
            </a:r>
            <a:r>
              <a:rPr lang="pt-BR" sz="1600" dirty="0">
                <a:solidFill>
                  <a:srgbClr val="00809E"/>
                </a:solidFill>
              </a:rPr>
              <a:t> para manutenção das condições de segurança.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BEA99F5-33AB-4B16-8A2E-14E1168150A7}"/>
              </a:ext>
            </a:extLst>
          </p:cNvPr>
          <p:cNvSpPr/>
          <p:nvPr/>
        </p:nvSpPr>
        <p:spPr>
          <a:xfrm>
            <a:off x="6423402" y="4509215"/>
            <a:ext cx="541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u="sng" dirty="0">
                <a:solidFill>
                  <a:srgbClr val="00809E"/>
                </a:solidFill>
              </a:rPr>
              <a:t>Classe  C</a:t>
            </a:r>
            <a:r>
              <a:rPr lang="pt-BR" sz="1600" dirty="0">
                <a:solidFill>
                  <a:srgbClr val="00809E"/>
                </a:solidFill>
              </a:rPr>
              <a:t> – são barragens que </a:t>
            </a:r>
            <a:r>
              <a:rPr lang="pt-BR" sz="1600" u="sng" dirty="0">
                <a:solidFill>
                  <a:srgbClr val="00809E"/>
                </a:solidFill>
              </a:rPr>
              <a:t>não apresentam anomalias e as existentes não comprometem a segurança </a:t>
            </a:r>
            <a:r>
              <a:rPr lang="pt-BR" sz="1600" dirty="0">
                <a:solidFill>
                  <a:srgbClr val="00809E"/>
                </a:solidFill>
              </a:rPr>
              <a:t>da barragem.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93A829-16DC-4DD4-9D91-FB0933FB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986" t="20749" r="71601" b="29650"/>
          <a:stretch/>
        </p:blipFill>
        <p:spPr>
          <a:xfrm>
            <a:off x="48374" y="831482"/>
            <a:ext cx="3564991" cy="5210372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CB33A99D-B5FC-46F0-85F9-B0E4758396BC}"/>
              </a:ext>
            </a:extLst>
          </p:cNvPr>
          <p:cNvSpPr/>
          <p:nvPr/>
        </p:nvSpPr>
        <p:spPr>
          <a:xfrm>
            <a:off x="5725591" y="6565612"/>
            <a:ext cx="637706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>
                <a:solidFill>
                  <a:srgbClr val="00809E"/>
                </a:solidFill>
              </a:rPr>
              <a:t>**NE = Barragens Não Enquadradas na legislação, pelos critérios da Lei 12.334/2010</a:t>
            </a:r>
          </a:p>
        </p:txBody>
      </p:sp>
    </p:spTree>
    <p:extLst>
      <p:ext uri="{BB962C8B-B14F-4D97-AF65-F5344CB8AC3E}">
        <p14:creationId xmlns:p14="http://schemas.microsoft.com/office/powerpoint/2010/main" val="73479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78A76CA-F4E5-4F30-BB8F-9253651CD3F0}"/>
              </a:ext>
            </a:extLst>
          </p:cNvPr>
          <p:cNvSpPr txBox="1">
            <a:spLocks/>
          </p:cNvSpPr>
          <p:nvPr/>
        </p:nvSpPr>
        <p:spPr>
          <a:xfrm>
            <a:off x="94327" y="11083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Resumo das</a:t>
            </a:r>
            <a:r>
              <a:rPr kumimoji="0" lang="pt-BR" sz="32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Unidades Federativas - CO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940"/>
            <a:ext cx="12191999" cy="581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4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245246" y="97047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Campanhas de Fiscalização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670A130-7D44-42AE-8871-F67C3DE06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611741"/>
              </p:ext>
            </p:extLst>
          </p:nvPr>
        </p:nvGraphicFramePr>
        <p:xfrm>
          <a:off x="1828098" y="1503917"/>
          <a:ext cx="9889772" cy="321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42E23FB-6FDB-4967-B059-9D2B76B53F3D}"/>
              </a:ext>
            </a:extLst>
          </p:cNvPr>
          <p:cNvSpPr/>
          <p:nvPr/>
        </p:nvSpPr>
        <p:spPr>
          <a:xfrm>
            <a:off x="510717" y="1634745"/>
            <a:ext cx="11308748" cy="75399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0012169-89A6-4331-BF02-32BD60AF4D7B}"/>
              </a:ext>
            </a:extLst>
          </p:cNvPr>
          <p:cNvSpPr/>
          <p:nvPr/>
        </p:nvSpPr>
        <p:spPr>
          <a:xfrm>
            <a:off x="510716" y="2655825"/>
            <a:ext cx="11308749" cy="75399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2951010-1F5D-42BE-8CA2-137D6238C824}"/>
              </a:ext>
            </a:extLst>
          </p:cNvPr>
          <p:cNvSpPr/>
          <p:nvPr/>
        </p:nvSpPr>
        <p:spPr>
          <a:xfrm>
            <a:off x="510717" y="3676905"/>
            <a:ext cx="11308749" cy="75399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B291D6B-9FBC-4169-8517-7B0EE38C001E}"/>
              </a:ext>
            </a:extLst>
          </p:cNvPr>
          <p:cNvSpPr/>
          <p:nvPr/>
        </p:nvSpPr>
        <p:spPr>
          <a:xfrm>
            <a:off x="1108987" y="5298078"/>
            <a:ext cx="10328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4C62"/>
                </a:solidFill>
              </a:rPr>
              <a:t>Foco das Campanhas: </a:t>
            </a:r>
            <a:r>
              <a:rPr lang="pt-BR" i="1" dirty="0">
                <a:solidFill>
                  <a:srgbClr val="004C62"/>
                </a:solidFill>
              </a:rPr>
              <a:t>	2016 – Entrega dos formulários para Primeiro Ciclo de Classificação</a:t>
            </a:r>
          </a:p>
          <a:p>
            <a:r>
              <a:rPr lang="pt-BR" i="1" dirty="0">
                <a:solidFill>
                  <a:srgbClr val="004C62"/>
                </a:solidFill>
              </a:rPr>
              <a:t>			2017 – Coerência das declarações e Condições de conservação</a:t>
            </a:r>
          </a:p>
          <a:p>
            <a:r>
              <a:rPr lang="pt-BR" i="1" dirty="0">
                <a:solidFill>
                  <a:srgbClr val="004C62"/>
                </a:solidFill>
              </a:rPr>
              <a:t>			2018 – Elaboração do Plano de Segurança de Barragens</a:t>
            </a:r>
          </a:p>
        </p:txBody>
      </p:sp>
    </p:spTree>
    <p:extLst>
      <p:ext uri="{BB962C8B-B14F-4D97-AF65-F5344CB8AC3E}">
        <p14:creationId xmlns:p14="http://schemas.microsoft.com/office/powerpoint/2010/main" val="104709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562990" y="757735"/>
            <a:ext cx="9619697" cy="5722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600" b="1" i="1" dirty="0">
                <a:solidFill>
                  <a:srgbClr val="004C62"/>
                </a:solidFill>
              </a:rPr>
              <a:t>Frente 1: usinas que não encaminharam o FSB no prazo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Indicador</a:t>
            </a:r>
            <a:r>
              <a:rPr lang="pt-BR" dirty="0">
                <a:solidFill>
                  <a:srgbClr val="004C62"/>
                </a:solidFill>
              </a:rPr>
              <a:t>: taxa de envio FSB (nº </a:t>
            </a:r>
            <a:r>
              <a:rPr lang="pt-BR" dirty="0" err="1">
                <a:solidFill>
                  <a:srgbClr val="004C62"/>
                </a:solidFill>
              </a:rPr>
              <a:t>FSBs</a:t>
            </a:r>
            <a:r>
              <a:rPr lang="pt-BR" dirty="0">
                <a:solidFill>
                  <a:srgbClr val="004C62"/>
                </a:solidFill>
              </a:rPr>
              <a:t> enviados/nº total de usinas) 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Meta</a:t>
            </a:r>
            <a:r>
              <a:rPr lang="pt-BR" dirty="0">
                <a:solidFill>
                  <a:srgbClr val="004C62"/>
                </a:solidFill>
              </a:rPr>
              <a:t>: 100%</a:t>
            </a: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Detecção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Falsos-Positivos (sem barragem, outorga revogada, etc...)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Envios em versão antiga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Usinas que não se enquadram na Resolução nº 696/2015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endParaRPr lang="pt-BR" sz="1000" dirty="0">
              <a:solidFill>
                <a:srgbClr val="004C62"/>
              </a:solidFill>
            </a:endParaRP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Ações realizadas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E-mail </a:t>
            </a:r>
            <a:r>
              <a:rPr lang="pt-BR" dirty="0" err="1">
                <a:solidFill>
                  <a:srgbClr val="004C62"/>
                </a:solidFill>
              </a:rPr>
              <a:t>Auto-regularização</a:t>
            </a:r>
            <a:r>
              <a:rPr lang="pt-BR" dirty="0">
                <a:solidFill>
                  <a:srgbClr val="004C62"/>
                </a:solidFill>
              </a:rPr>
              <a:t> (120 usinas)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Ofício </a:t>
            </a:r>
            <a:r>
              <a:rPr lang="pt-BR" dirty="0" err="1">
                <a:solidFill>
                  <a:srgbClr val="004C62"/>
                </a:solidFill>
              </a:rPr>
              <a:t>Auto-regularização</a:t>
            </a:r>
            <a:r>
              <a:rPr lang="pt-BR" dirty="0">
                <a:solidFill>
                  <a:srgbClr val="004C62"/>
                </a:solidFill>
              </a:rPr>
              <a:t> (67 usinas)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Termos de Notificação – TN ou Ofício Conclusivo (25 usinas)</a:t>
            </a:r>
          </a:p>
          <a:p>
            <a:pPr lvl="2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000" dirty="0">
              <a:solidFill>
                <a:srgbClr val="004C62"/>
              </a:solidFill>
            </a:endParaRPr>
          </a:p>
          <a:p>
            <a:pPr marL="1028700" lvl="1" indent="-342900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Situação atual</a:t>
            </a:r>
            <a:r>
              <a:rPr lang="pt-BR" dirty="0">
                <a:solidFill>
                  <a:srgbClr val="004C62"/>
                </a:solidFill>
              </a:rPr>
              <a:t>: :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Ações à distância: </a:t>
            </a:r>
            <a:r>
              <a:rPr lang="pt-BR" dirty="0">
                <a:solidFill>
                  <a:srgbClr val="00809E"/>
                </a:solidFill>
              </a:rPr>
              <a:t>já realizado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Ações presenciais: </a:t>
            </a:r>
            <a:r>
              <a:rPr lang="pt-BR" dirty="0">
                <a:solidFill>
                  <a:srgbClr val="00809E"/>
                </a:solidFill>
              </a:rPr>
              <a:t>já realizado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004C62"/>
                </a:solidFill>
              </a:rPr>
              <a:t>Acompanhamento das autuações  </a:t>
            </a:r>
            <a:endParaRPr lang="pt-BR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78A76CA-F4E5-4F30-BB8F-9253651CD3F0}"/>
              </a:ext>
            </a:extLst>
          </p:cNvPr>
          <p:cNvSpPr txBox="1">
            <a:spLocks/>
          </p:cNvSpPr>
          <p:nvPr/>
        </p:nvSpPr>
        <p:spPr>
          <a:xfrm>
            <a:off x="94327" y="-423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Campanha 2018 - Estratégias</a:t>
            </a:r>
          </a:p>
        </p:txBody>
      </p:sp>
    </p:spTree>
    <p:extLst>
      <p:ext uri="{BB962C8B-B14F-4D97-AF65-F5344CB8AC3E}">
        <p14:creationId xmlns:p14="http://schemas.microsoft.com/office/powerpoint/2010/main" val="194972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37351" y="819887"/>
            <a:ext cx="11762913" cy="5492139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pt-BR" sz="2600" b="1" i="1" dirty="0">
                <a:solidFill>
                  <a:srgbClr val="004C62"/>
                </a:solidFill>
              </a:rPr>
              <a:t>Frente 2: usinas que não elaboraram o PSB</a:t>
            </a:r>
          </a:p>
          <a:p>
            <a:pPr marL="1028700" lvl="1" indent="-342900" algn="just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Indicador</a:t>
            </a:r>
            <a:r>
              <a:rPr lang="pt-BR" dirty="0">
                <a:solidFill>
                  <a:srgbClr val="004C62"/>
                </a:solidFill>
              </a:rPr>
              <a:t>: elaboração PSB 2018 (nº de </a:t>
            </a:r>
            <a:r>
              <a:rPr lang="pt-BR" dirty="0" err="1">
                <a:solidFill>
                  <a:srgbClr val="004C62"/>
                </a:solidFill>
              </a:rPr>
              <a:t>PSBs</a:t>
            </a:r>
            <a:r>
              <a:rPr lang="pt-BR" dirty="0">
                <a:solidFill>
                  <a:srgbClr val="004C62"/>
                </a:solidFill>
              </a:rPr>
              <a:t> elaborados/nº total de usinas enquadradas)</a:t>
            </a:r>
          </a:p>
          <a:p>
            <a:pPr marL="1028700" lvl="1" indent="-342900" algn="just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Meta</a:t>
            </a:r>
            <a:r>
              <a:rPr lang="pt-BR" dirty="0">
                <a:solidFill>
                  <a:srgbClr val="004C62"/>
                </a:solidFill>
              </a:rPr>
              <a:t>: 95%</a:t>
            </a:r>
          </a:p>
          <a:p>
            <a:pPr marL="1028700" lvl="1" indent="-342900" algn="just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Apurado início da campanha</a:t>
            </a:r>
            <a:r>
              <a:rPr lang="pt-BR" dirty="0">
                <a:solidFill>
                  <a:srgbClr val="004C62"/>
                </a:solidFill>
              </a:rPr>
              <a:t>: 46 usinas pendentes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Detecção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Falsos-Positivos (prazo para elaboração do documento)</a:t>
            </a:r>
          </a:p>
          <a:p>
            <a:pPr marL="1485900" lvl="2" indent="-342900" algn="just"/>
            <a:r>
              <a:rPr lang="pt-BR" dirty="0" err="1">
                <a:solidFill>
                  <a:srgbClr val="004C62"/>
                </a:solidFill>
              </a:rPr>
              <a:t>PSBs</a:t>
            </a:r>
            <a:r>
              <a:rPr lang="pt-BR" dirty="0">
                <a:solidFill>
                  <a:srgbClr val="004C62"/>
                </a:solidFill>
              </a:rPr>
              <a:t> e </a:t>
            </a:r>
            <a:r>
              <a:rPr lang="pt-BR" dirty="0" err="1">
                <a:solidFill>
                  <a:srgbClr val="004C62"/>
                </a:solidFill>
              </a:rPr>
              <a:t>PAEs</a:t>
            </a:r>
            <a:r>
              <a:rPr lang="pt-BR" dirty="0">
                <a:solidFill>
                  <a:srgbClr val="004C62"/>
                </a:solidFill>
              </a:rPr>
              <a:t> concluídos após envio do FSB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Ações até o momento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Ofício: apresentação de justificativas/providências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Termo de Notificação: não elaboração do PSB/PAE no prazo 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Situação Atual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Ações à distância: </a:t>
            </a:r>
            <a:r>
              <a:rPr lang="pt-BR" dirty="0">
                <a:solidFill>
                  <a:srgbClr val="00809E"/>
                </a:solidFill>
              </a:rPr>
              <a:t>Lavrados os Ofícios Conclusivos (regularizada a situação), Termo de Notificação e Auto de Infração (situação não regularizada)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Ações presenciais: </a:t>
            </a:r>
            <a:r>
              <a:rPr lang="pt-BR" dirty="0">
                <a:solidFill>
                  <a:srgbClr val="00809E"/>
                </a:solidFill>
              </a:rPr>
              <a:t>1 usina a fiscalizar em campo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Situação atual</a:t>
            </a:r>
            <a:r>
              <a:rPr lang="pt-BR" dirty="0">
                <a:solidFill>
                  <a:srgbClr val="004C62"/>
                </a:solidFill>
              </a:rPr>
              <a:t>:</a:t>
            </a:r>
            <a:endParaRPr lang="pt-BR" dirty="0">
              <a:solidFill>
                <a:srgbClr val="00809E"/>
              </a:solidFill>
            </a:endParaRP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Análise das manifestações dos Autos de Infração (Agências Estaduais) e Termos de Notificação (SFG)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78A76CA-F4E5-4F30-BB8F-9253651CD3F0}"/>
              </a:ext>
            </a:extLst>
          </p:cNvPr>
          <p:cNvSpPr txBox="1">
            <a:spLocks/>
          </p:cNvSpPr>
          <p:nvPr/>
        </p:nvSpPr>
        <p:spPr>
          <a:xfrm>
            <a:off x="191980" y="-423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Campanha 2018 - Estratégias</a:t>
            </a:r>
          </a:p>
        </p:txBody>
      </p:sp>
    </p:spTree>
    <p:extLst>
      <p:ext uri="{BB962C8B-B14F-4D97-AF65-F5344CB8AC3E}">
        <p14:creationId xmlns:p14="http://schemas.microsoft.com/office/powerpoint/2010/main" val="275241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29826" y="953049"/>
            <a:ext cx="11466252" cy="5421116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pt-BR" sz="2600" b="1" i="1" dirty="0">
                <a:solidFill>
                  <a:srgbClr val="004C62"/>
                </a:solidFill>
              </a:rPr>
              <a:t>Frente 3: verificação da adequação/qualidade do PSB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Indicador:</a:t>
            </a:r>
            <a:r>
              <a:rPr lang="pt-BR" dirty="0">
                <a:solidFill>
                  <a:srgbClr val="004C62"/>
                </a:solidFill>
              </a:rPr>
              <a:t> % </a:t>
            </a:r>
            <a:r>
              <a:rPr lang="pt-BR" dirty="0" err="1">
                <a:solidFill>
                  <a:srgbClr val="004C62"/>
                </a:solidFill>
              </a:rPr>
              <a:t>PSBs</a:t>
            </a:r>
            <a:r>
              <a:rPr lang="pt-BR" dirty="0">
                <a:solidFill>
                  <a:srgbClr val="004C62"/>
                </a:solidFill>
              </a:rPr>
              <a:t> que atendem aos requisitos mínimos (nº PSB qualificados/Nº PSB avaliados)</a:t>
            </a:r>
          </a:p>
          <a:p>
            <a:pPr marL="1028700" lvl="1" indent="-342900" algn="just">
              <a:lnSpc>
                <a:spcPct val="11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Meta: 95%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Total selecionado</a:t>
            </a:r>
            <a:r>
              <a:rPr lang="pt-BR" dirty="0">
                <a:solidFill>
                  <a:srgbClr val="004C62"/>
                </a:solidFill>
              </a:rPr>
              <a:t>: 50 usinas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Critério de seleção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&gt; CRI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Usinas que tiveram ocorrências ou demandas de outros órgãos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Ações até o momento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Fiscalização de campo: 25 fiscalizações realizadas (Suporte das empresas credenciadas pela ANEEL)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25 ações complementares - Fiscalizações à distância ou Ofícios conclusivos</a:t>
            </a:r>
          </a:p>
          <a:p>
            <a:pPr marL="10287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pt-BR" b="1" dirty="0">
                <a:solidFill>
                  <a:srgbClr val="004C62"/>
                </a:solidFill>
              </a:rPr>
              <a:t>Próximas ações</a:t>
            </a:r>
            <a:r>
              <a:rPr lang="pt-BR" dirty="0">
                <a:solidFill>
                  <a:srgbClr val="004C62"/>
                </a:solidFill>
              </a:rPr>
              <a:t>: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Lavratura dos últimos relatórios de fiscalização de campo e à distância (determinação para cumprimento da legislação)</a:t>
            </a:r>
          </a:p>
          <a:p>
            <a:pPr marL="1485900" lvl="2" indent="-342900" algn="just"/>
            <a:r>
              <a:rPr lang="pt-BR" dirty="0">
                <a:solidFill>
                  <a:srgbClr val="004C62"/>
                </a:solidFill>
              </a:rPr>
              <a:t>Elaboração dos Ofícios conclusivos (recomendações de melhoria)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78A76CA-F4E5-4F30-BB8F-9253651CD3F0}"/>
              </a:ext>
            </a:extLst>
          </p:cNvPr>
          <p:cNvSpPr txBox="1">
            <a:spLocks/>
          </p:cNvSpPr>
          <p:nvPr/>
        </p:nvSpPr>
        <p:spPr>
          <a:xfrm>
            <a:off x="209736" y="10229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Campanha 2018 - Estratégias</a:t>
            </a:r>
          </a:p>
        </p:txBody>
      </p:sp>
    </p:spTree>
    <p:extLst>
      <p:ext uri="{BB962C8B-B14F-4D97-AF65-F5344CB8AC3E}">
        <p14:creationId xmlns:p14="http://schemas.microsoft.com/office/powerpoint/2010/main" val="22443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5632705" y="4432232"/>
            <a:ext cx="6131858" cy="325437"/>
          </a:xfrm>
        </p:spPr>
        <p:txBody>
          <a:bodyPr/>
          <a:lstStyle/>
          <a:p>
            <a:r>
              <a:rPr lang="pt-BR" sz="2400" dirty="0"/>
              <a:t>Superintendência de Fiscalização dos Serviços de Geração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6373367" y="5103674"/>
            <a:ext cx="5494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0000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master.sfg@aneel.gov.br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lincoln@aneel.gov.br</a:t>
            </a:r>
          </a:p>
        </p:txBody>
      </p:sp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425E22E6-641A-4B54-A3B5-8D6FF8AF765E}"/>
              </a:ext>
            </a:extLst>
          </p:cNvPr>
          <p:cNvSpPr txBox="1">
            <a:spLocks/>
          </p:cNvSpPr>
          <p:nvPr/>
        </p:nvSpPr>
        <p:spPr>
          <a:xfrm>
            <a:off x="1428159" y="3266281"/>
            <a:ext cx="5654675" cy="32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300" baseline="0">
                <a:solidFill>
                  <a:srgbClr val="004C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C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C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C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C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9A9A27"/>
                </a:solidFill>
              </a:rPr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2338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Entalhada para a Direita 2">
            <a:extLst>
              <a:ext uri="{FF2B5EF4-FFF2-40B4-BE49-F238E27FC236}">
                <a16:creationId xmlns:a16="http://schemas.microsoft.com/office/drawing/2014/main" id="{41418E0F-58FC-4B7C-894C-CA311D8B39F8}"/>
              </a:ext>
            </a:extLst>
          </p:cNvPr>
          <p:cNvSpPr/>
          <p:nvPr/>
        </p:nvSpPr>
        <p:spPr>
          <a:xfrm>
            <a:off x="377356" y="3038026"/>
            <a:ext cx="11447126" cy="162498"/>
          </a:xfrm>
          <a:prstGeom prst="notchedRightArrow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8D4BAA2C-D36F-40DE-B5FD-FACEACAE0BDB}"/>
              </a:ext>
            </a:extLst>
          </p:cNvPr>
          <p:cNvSpPr/>
          <p:nvPr/>
        </p:nvSpPr>
        <p:spPr>
          <a:xfrm>
            <a:off x="378236" y="2916153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20/09/2010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9CA8702-9891-4F2A-AFBD-F9636E8CE027}"/>
              </a:ext>
            </a:extLst>
          </p:cNvPr>
          <p:cNvSpPr/>
          <p:nvPr/>
        </p:nvSpPr>
        <p:spPr>
          <a:xfrm>
            <a:off x="1063448" y="3098963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555D098-9A4B-4ED0-8036-D838FB26773A}"/>
              </a:ext>
            </a:extLst>
          </p:cNvPr>
          <p:cNvSpPr/>
          <p:nvPr/>
        </p:nvSpPr>
        <p:spPr>
          <a:xfrm>
            <a:off x="1859837" y="3159900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10/07/2012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232CEEE-E76C-4258-9FE0-9EE3471EA044}"/>
              </a:ext>
            </a:extLst>
          </p:cNvPr>
          <p:cNvSpPr/>
          <p:nvPr/>
        </p:nvSpPr>
        <p:spPr>
          <a:xfrm>
            <a:off x="2545048" y="3098963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3500E8FD-2923-459F-9997-1CE2639C731E}"/>
              </a:ext>
            </a:extLst>
          </p:cNvPr>
          <p:cNvSpPr/>
          <p:nvPr/>
        </p:nvSpPr>
        <p:spPr>
          <a:xfrm>
            <a:off x="3341437" y="2942783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15/12/2015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E51E6A4-F6A9-40A7-B721-5463AFB011DF}"/>
              </a:ext>
            </a:extLst>
          </p:cNvPr>
          <p:cNvSpPr/>
          <p:nvPr/>
        </p:nvSpPr>
        <p:spPr>
          <a:xfrm>
            <a:off x="4026649" y="3098963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1C20B69-BFBC-4832-B1FB-0DE9D20FEA3D}"/>
              </a:ext>
            </a:extLst>
          </p:cNvPr>
          <p:cNvSpPr/>
          <p:nvPr/>
        </p:nvSpPr>
        <p:spPr>
          <a:xfrm>
            <a:off x="4512069" y="3142526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22/06/2016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4985BB2-DB1C-46D3-A2D4-F0C0389B3216}"/>
              </a:ext>
            </a:extLst>
          </p:cNvPr>
          <p:cNvSpPr/>
          <p:nvPr/>
        </p:nvSpPr>
        <p:spPr>
          <a:xfrm>
            <a:off x="5153145" y="3098963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533398CB-2BD8-4428-8CA5-8CAB6DB2E4D5}"/>
              </a:ext>
            </a:extLst>
          </p:cNvPr>
          <p:cNvSpPr/>
          <p:nvPr/>
        </p:nvSpPr>
        <p:spPr>
          <a:xfrm>
            <a:off x="6770209" y="3152304"/>
            <a:ext cx="1411048" cy="345597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                  30/04/2017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C0EBE07-E215-4A46-B13E-A6F8889FCAA0}"/>
              </a:ext>
            </a:extLst>
          </p:cNvPr>
          <p:cNvSpPr/>
          <p:nvPr/>
        </p:nvSpPr>
        <p:spPr>
          <a:xfrm>
            <a:off x="7399718" y="3096220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1DC5E539-50B5-4B42-A96A-5B01A07C81CF}"/>
              </a:ext>
            </a:extLst>
          </p:cNvPr>
          <p:cNvSpPr/>
          <p:nvPr/>
        </p:nvSpPr>
        <p:spPr>
          <a:xfrm>
            <a:off x="7885360" y="2742343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21/12/2017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1F1E0C-50DF-4C81-BC1F-3A6DE2AB8DF4}"/>
              </a:ext>
            </a:extLst>
          </p:cNvPr>
          <p:cNvSpPr/>
          <p:nvPr/>
        </p:nvSpPr>
        <p:spPr>
          <a:xfrm>
            <a:off x="8471451" y="3098963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7272AE2-5E20-4A6C-AC2D-266CAC96E814}"/>
              </a:ext>
            </a:extLst>
          </p:cNvPr>
          <p:cNvSpPr/>
          <p:nvPr/>
        </p:nvSpPr>
        <p:spPr>
          <a:xfrm>
            <a:off x="10090916" y="2916152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30/04/2018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AB7F62C-7E40-4DDD-8A83-63D7156CC13F}"/>
              </a:ext>
            </a:extLst>
          </p:cNvPr>
          <p:cNvSpPr/>
          <p:nvPr/>
        </p:nvSpPr>
        <p:spPr>
          <a:xfrm>
            <a:off x="10738460" y="3096690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6" name="Título 1"/>
          <p:cNvSpPr txBox="1">
            <a:spLocks/>
          </p:cNvSpPr>
          <p:nvPr/>
        </p:nvSpPr>
        <p:spPr>
          <a:xfrm>
            <a:off x="169221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Linha do Tempo – Segurança de Barragens</a:t>
            </a:r>
          </a:p>
        </p:txBody>
      </p:sp>
      <p:sp>
        <p:nvSpPr>
          <p:cNvPr id="37" name="Retângulo 5"/>
          <p:cNvSpPr>
            <a:spLocks noChangeArrowheads="1"/>
          </p:cNvSpPr>
          <p:nvPr/>
        </p:nvSpPr>
        <p:spPr bwMode="auto">
          <a:xfrm>
            <a:off x="124360" y="4023862"/>
            <a:ext cx="1871663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Lei nº 12.334/2010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1056608" y="3212650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9" name="Retângulo 5"/>
          <p:cNvSpPr>
            <a:spLocks noChangeArrowheads="1"/>
          </p:cNvSpPr>
          <p:nvPr/>
        </p:nvSpPr>
        <p:spPr bwMode="auto">
          <a:xfrm>
            <a:off x="3089930" y="4041485"/>
            <a:ext cx="1871663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REN nº 696/2015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2555296" y="2201847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4046543" y="3212650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163407" y="2184088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7408596" y="2217931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4" name="Retângulo 5"/>
          <p:cNvSpPr>
            <a:spLocks noChangeArrowheads="1"/>
          </p:cNvSpPr>
          <p:nvPr/>
        </p:nvSpPr>
        <p:spPr bwMode="auto">
          <a:xfrm>
            <a:off x="4025761" y="1489749"/>
            <a:ext cx="2334207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Recebimento 1º Ciclo  autoclassificação</a:t>
            </a:r>
          </a:p>
        </p:txBody>
      </p:sp>
      <p:sp>
        <p:nvSpPr>
          <p:cNvPr id="45" name="Retângulo 5"/>
          <p:cNvSpPr>
            <a:spLocks noChangeArrowheads="1"/>
          </p:cNvSpPr>
          <p:nvPr/>
        </p:nvSpPr>
        <p:spPr bwMode="auto">
          <a:xfrm>
            <a:off x="1547320" y="1489749"/>
            <a:ext cx="2015952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RES CNRH</a:t>
            </a:r>
          </a:p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nº 143 e 144</a:t>
            </a:r>
          </a:p>
        </p:txBody>
      </p:sp>
      <p:sp>
        <p:nvSpPr>
          <p:cNvPr id="46" name="Retângulo 5"/>
          <p:cNvSpPr>
            <a:spLocks noChangeArrowheads="1"/>
          </p:cNvSpPr>
          <p:nvPr/>
        </p:nvSpPr>
        <p:spPr bwMode="auto">
          <a:xfrm>
            <a:off x="6576518" y="1551192"/>
            <a:ext cx="1727648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Classificação ciclo 2016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8491763" y="3211373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" name="Retângulo 5"/>
          <p:cNvSpPr>
            <a:spLocks noChangeArrowheads="1"/>
          </p:cNvSpPr>
          <p:nvPr/>
        </p:nvSpPr>
        <p:spPr bwMode="auto">
          <a:xfrm>
            <a:off x="7616749" y="3912835"/>
            <a:ext cx="1727648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Elaboração PSB/PAE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10758772" y="3230272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Retângulo 5">
            <a:extLst>
              <a:ext uri="{FF2B5EF4-FFF2-40B4-BE49-F238E27FC236}">
                <a16:creationId xmlns:a16="http://schemas.microsoft.com/office/drawing/2014/main" id="{DFB30EFA-DBAD-4EEE-831E-69401B64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260" y="4023862"/>
            <a:ext cx="1727648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Classificação ciclo 2017</a:t>
            </a: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12AA72C8-D701-4682-B89A-8CEC125E0D71}"/>
              </a:ext>
            </a:extLst>
          </p:cNvPr>
          <p:cNvSpPr/>
          <p:nvPr/>
        </p:nvSpPr>
        <p:spPr>
          <a:xfrm>
            <a:off x="5574542" y="2766519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03/2017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CD02CEB-FDA0-468B-86BB-789BDFE16B96}"/>
              </a:ext>
            </a:extLst>
          </p:cNvPr>
          <p:cNvSpPr/>
          <p:nvPr/>
        </p:nvSpPr>
        <p:spPr>
          <a:xfrm>
            <a:off x="6252124" y="3093546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0FE41FB-79D8-4D01-9F70-F49DF1A62A61}"/>
              </a:ext>
            </a:extLst>
          </p:cNvPr>
          <p:cNvCxnSpPr/>
          <p:nvPr/>
        </p:nvCxnSpPr>
        <p:spPr>
          <a:xfrm>
            <a:off x="6263558" y="3218280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8" name="Retângulo 5">
            <a:extLst>
              <a:ext uri="{FF2B5EF4-FFF2-40B4-BE49-F238E27FC236}">
                <a16:creationId xmlns:a16="http://schemas.microsoft.com/office/drawing/2014/main" id="{3BE047DC-A6E2-4367-BD55-E13DC06BE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723" y="4022586"/>
            <a:ext cx="1871663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Campanha Fiscalização Ciclo 2016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D5AE149A-2C4C-42C6-8BFF-9999E35F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85" y="1324866"/>
            <a:ext cx="1871663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1" dirty="0">
                <a:solidFill>
                  <a:schemeClr val="bg1">
                    <a:lumMod val="50000"/>
                  </a:schemeClr>
                </a:solidFill>
              </a:rPr>
              <a:t>Campanha Fiscalização Ciclo 2017</a:t>
            </a:r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38B782F-E759-49A6-853A-A6C9FAB562E8}"/>
              </a:ext>
            </a:extLst>
          </p:cNvPr>
          <p:cNvSpPr/>
          <p:nvPr/>
        </p:nvSpPr>
        <p:spPr>
          <a:xfrm>
            <a:off x="8845718" y="3161025"/>
            <a:ext cx="1411048" cy="162498"/>
          </a:xfrm>
          <a:custGeom>
            <a:avLst/>
            <a:gdLst>
              <a:gd name="connsiteX0" fmla="*/ 0 w 1411048"/>
              <a:gd name="connsiteY0" fmla="*/ 0 h 162498"/>
              <a:gd name="connsiteX1" fmla="*/ 1411048 w 1411048"/>
              <a:gd name="connsiteY1" fmla="*/ 0 h 162498"/>
              <a:gd name="connsiteX2" fmla="*/ 1411048 w 1411048"/>
              <a:gd name="connsiteY2" fmla="*/ 162498 h 162498"/>
              <a:gd name="connsiteX3" fmla="*/ 0 w 1411048"/>
              <a:gd name="connsiteY3" fmla="*/ 162498 h 162498"/>
              <a:gd name="connsiteX4" fmla="*/ 0 w 1411048"/>
              <a:gd name="connsiteY4" fmla="*/ 0 h 1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8" h="162498">
                <a:moveTo>
                  <a:pt x="0" y="0"/>
                </a:moveTo>
                <a:lnTo>
                  <a:pt x="1411048" y="0"/>
                </a:lnTo>
                <a:lnTo>
                  <a:pt x="1411048" y="162498"/>
                </a:lnTo>
                <a:lnTo>
                  <a:pt x="0" y="16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/>
              <a:t>03/2018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CFB31C9-6B1E-4C6F-8C13-25D226F1ECA8}"/>
              </a:ext>
            </a:extLst>
          </p:cNvPr>
          <p:cNvSpPr/>
          <p:nvPr/>
        </p:nvSpPr>
        <p:spPr>
          <a:xfrm>
            <a:off x="9487650" y="3101902"/>
            <a:ext cx="40624" cy="4062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416D6980-A52E-406E-BEFA-11FA4553313D}"/>
              </a:ext>
            </a:extLst>
          </p:cNvPr>
          <p:cNvCxnSpPr/>
          <p:nvPr/>
        </p:nvCxnSpPr>
        <p:spPr>
          <a:xfrm>
            <a:off x="9499084" y="2226813"/>
            <a:ext cx="0" cy="81121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27038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1"/>
          <p:cNvSpPr txBox="1">
            <a:spLocks/>
          </p:cNvSpPr>
          <p:nvPr/>
        </p:nvSpPr>
        <p:spPr>
          <a:xfrm>
            <a:off x="449433" y="47843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Regulamentação Setor Elétrico</a:t>
            </a:r>
          </a:p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REN nº 696/2015</a:t>
            </a:r>
          </a:p>
          <a:p>
            <a:pPr algn="l"/>
            <a:endParaRPr lang="pt-BR" sz="28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8" name="Grupo 23">
            <a:extLst>
              <a:ext uri="{FF2B5EF4-FFF2-40B4-BE49-F238E27FC236}">
                <a16:creationId xmlns:a16="http://schemas.microsoft.com/office/drawing/2014/main" id="{36401DBD-714F-46DA-B35E-D5DE50D3E862}"/>
              </a:ext>
            </a:extLst>
          </p:cNvPr>
          <p:cNvGrpSpPr/>
          <p:nvPr/>
        </p:nvGrpSpPr>
        <p:grpSpPr>
          <a:xfrm>
            <a:off x="1789467" y="1961325"/>
            <a:ext cx="8460046" cy="3112451"/>
            <a:chOff x="-569168" y="1856096"/>
            <a:chExt cx="8460046" cy="3112451"/>
          </a:xfrm>
        </p:grpSpPr>
        <p:grpSp>
          <p:nvGrpSpPr>
            <p:cNvPr id="19" name="Grupo 2">
              <a:extLst>
                <a:ext uri="{FF2B5EF4-FFF2-40B4-BE49-F238E27FC236}">
                  <a16:creationId xmlns:a16="http://schemas.microsoft.com/office/drawing/2014/main" id="{581B717B-9D47-4FB7-9F30-76B182AF30D0}"/>
                </a:ext>
              </a:extLst>
            </p:cNvPr>
            <p:cNvGrpSpPr/>
            <p:nvPr/>
          </p:nvGrpSpPr>
          <p:grpSpPr>
            <a:xfrm>
              <a:off x="2035464" y="2044877"/>
              <a:ext cx="5855414" cy="2768246"/>
              <a:chOff x="668594" y="2044877"/>
              <a:chExt cx="5855414" cy="2768246"/>
            </a:xfrm>
          </p:grpSpPr>
          <p:sp>
            <p:nvSpPr>
              <p:cNvPr id="22" name="Forma livre 3">
                <a:extLst>
                  <a:ext uri="{FF2B5EF4-FFF2-40B4-BE49-F238E27FC236}">
                    <a16:creationId xmlns:a16="http://schemas.microsoft.com/office/drawing/2014/main" id="{7E9980B8-4B2E-43F7-92E5-74B0C36C346D}"/>
                  </a:ext>
                </a:extLst>
              </p:cNvPr>
              <p:cNvSpPr/>
              <p:nvPr/>
            </p:nvSpPr>
            <p:spPr>
              <a:xfrm>
                <a:off x="3410918" y="3429000"/>
                <a:ext cx="518848" cy="988659"/>
              </a:xfrm>
              <a:custGeom>
                <a:avLst/>
                <a:gdLst>
                  <a:gd name="connsiteX0" fmla="*/ 0 w 518848"/>
                  <a:gd name="connsiteY0" fmla="*/ 0 h 988659"/>
                  <a:gd name="connsiteX1" fmla="*/ 259424 w 518848"/>
                  <a:gd name="connsiteY1" fmla="*/ 0 h 988659"/>
                  <a:gd name="connsiteX2" fmla="*/ 259424 w 518848"/>
                  <a:gd name="connsiteY2" fmla="*/ 988659 h 988659"/>
                  <a:gd name="connsiteX3" fmla="*/ 518848 w 518848"/>
                  <a:gd name="connsiteY3" fmla="*/ 988659 h 98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48" h="988659">
                    <a:moveTo>
                      <a:pt x="0" y="0"/>
                    </a:moveTo>
                    <a:lnTo>
                      <a:pt x="259424" y="0"/>
                    </a:lnTo>
                    <a:lnTo>
                      <a:pt x="259424" y="988659"/>
                    </a:lnTo>
                    <a:lnTo>
                      <a:pt x="518848" y="988659"/>
                    </a:lnTo>
                  </a:path>
                </a:pathLst>
              </a:custGeom>
              <a:noFill/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4211" tIns="466416" rIns="244211" bIns="466417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 kern="1200"/>
              </a:p>
            </p:txBody>
          </p:sp>
          <p:sp>
            <p:nvSpPr>
              <p:cNvPr id="24" name="Forma livre 6">
                <a:extLst>
                  <a:ext uri="{FF2B5EF4-FFF2-40B4-BE49-F238E27FC236}">
                    <a16:creationId xmlns:a16="http://schemas.microsoft.com/office/drawing/2014/main" id="{44622C29-74D4-4DF8-90AD-D6E8D1F0D282}"/>
                  </a:ext>
                </a:extLst>
              </p:cNvPr>
              <p:cNvSpPr/>
              <p:nvPr/>
            </p:nvSpPr>
            <p:spPr>
              <a:xfrm>
                <a:off x="3410918" y="3383280"/>
                <a:ext cx="518848" cy="91440"/>
              </a:xfrm>
              <a:custGeom>
                <a:avLst/>
                <a:gdLst>
                  <a:gd name="connsiteX0" fmla="*/ 0 w 518848"/>
                  <a:gd name="connsiteY0" fmla="*/ 45720 h 91440"/>
                  <a:gd name="connsiteX1" fmla="*/ 518848 w 518848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8848" h="91440">
                    <a:moveTo>
                      <a:pt x="0" y="45720"/>
                    </a:moveTo>
                    <a:lnTo>
                      <a:pt x="518848" y="45720"/>
                    </a:lnTo>
                  </a:path>
                </a:pathLst>
              </a:custGeom>
              <a:noFill/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9153" tIns="32749" rIns="259153" bIns="32749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 kern="1200"/>
              </a:p>
            </p:txBody>
          </p:sp>
          <p:sp>
            <p:nvSpPr>
              <p:cNvPr id="25" name="Forma livre 7">
                <a:extLst>
                  <a:ext uri="{FF2B5EF4-FFF2-40B4-BE49-F238E27FC236}">
                    <a16:creationId xmlns:a16="http://schemas.microsoft.com/office/drawing/2014/main" id="{A7850470-889B-438E-B35C-34FC5CB9AE81}"/>
                  </a:ext>
                </a:extLst>
              </p:cNvPr>
              <p:cNvSpPr/>
              <p:nvPr/>
            </p:nvSpPr>
            <p:spPr>
              <a:xfrm>
                <a:off x="3410918" y="2440340"/>
                <a:ext cx="518848" cy="988659"/>
              </a:xfrm>
              <a:custGeom>
                <a:avLst/>
                <a:gdLst>
                  <a:gd name="connsiteX0" fmla="*/ 0 w 518848"/>
                  <a:gd name="connsiteY0" fmla="*/ 988659 h 988659"/>
                  <a:gd name="connsiteX1" fmla="*/ 259424 w 518848"/>
                  <a:gd name="connsiteY1" fmla="*/ 988659 h 988659"/>
                  <a:gd name="connsiteX2" fmla="*/ 259424 w 518848"/>
                  <a:gd name="connsiteY2" fmla="*/ 0 h 988659"/>
                  <a:gd name="connsiteX3" fmla="*/ 518848 w 518848"/>
                  <a:gd name="connsiteY3" fmla="*/ 0 h 98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48" h="988659">
                    <a:moveTo>
                      <a:pt x="0" y="988659"/>
                    </a:moveTo>
                    <a:lnTo>
                      <a:pt x="259424" y="988659"/>
                    </a:lnTo>
                    <a:lnTo>
                      <a:pt x="259424" y="0"/>
                    </a:lnTo>
                    <a:lnTo>
                      <a:pt x="518848" y="0"/>
                    </a:lnTo>
                  </a:path>
                </a:pathLst>
              </a:custGeom>
              <a:noFill/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4211" tIns="466417" rIns="244211" bIns="466416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/>
              </a:p>
            </p:txBody>
          </p:sp>
          <p:sp>
            <p:nvSpPr>
              <p:cNvPr id="26" name="Forma livre 9">
                <a:extLst>
                  <a:ext uri="{FF2B5EF4-FFF2-40B4-BE49-F238E27FC236}">
                    <a16:creationId xmlns:a16="http://schemas.microsoft.com/office/drawing/2014/main" id="{EC272F42-47A5-4AE3-9051-787DF89904F9}"/>
                  </a:ext>
                </a:extLst>
              </p:cNvPr>
              <p:cNvSpPr/>
              <p:nvPr/>
            </p:nvSpPr>
            <p:spPr>
              <a:xfrm>
                <a:off x="668594" y="2591083"/>
                <a:ext cx="2744101" cy="1639712"/>
              </a:xfrm>
              <a:custGeom>
                <a:avLst/>
                <a:gdLst>
                  <a:gd name="connsiteX0" fmla="*/ 0 w 4162777"/>
                  <a:gd name="connsiteY0" fmla="*/ 0 h 790927"/>
                  <a:gd name="connsiteX1" fmla="*/ 4162777 w 4162777"/>
                  <a:gd name="connsiteY1" fmla="*/ 0 h 790927"/>
                  <a:gd name="connsiteX2" fmla="*/ 4162777 w 4162777"/>
                  <a:gd name="connsiteY2" fmla="*/ 790927 h 790927"/>
                  <a:gd name="connsiteX3" fmla="*/ 0 w 4162777"/>
                  <a:gd name="connsiteY3" fmla="*/ 790927 h 790927"/>
                  <a:gd name="connsiteX4" fmla="*/ 0 w 4162777"/>
                  <a:gd name="connsiteY4" fmla="*/ 0 h 79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2777" h="790927">
                    <a:moveTo>
                      <a:pt x="0" y="0"/>
                    </a:moveTo>
                    <a:lnTo>
                      <a:pt x="4162777" y="0"/>
                    </a:lnTo>
                    <a:lnTo>
                      <a:pt x="4162777" y="790927"/>
                    </a:lnTo>
                    <a:lnTo>
                      <a:pt x="0" y="790927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384" tIns="32385" rIns="32386" bIns="32385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4400" kern="1200" dirty="0"/>
                  <a:t>REN nº 696/2015</a:t>
                </a:r>
              </a:p>
            </p:txBody>
          </p:sp>
          <p:sp>
            <p:nvSpPr>
              <p:cNvPr id="28" name="Forma livre 10">
                <a:extLst>
                  <a:ext uri="{FF2B5EF4-FFF2-40B4-BE49-F238E27FC236}">
                    <a16:creationId xmlns:a16="http://schemas.microsoft.com/office/drawing/2014/main" id="{3A52CF2B-7EA1-46B2-9AE8-BBDFEEE78051}"/>
                  </a:ext>
                </a:extLst>
              </p:cNvPr>
              <p:cNvSpPr/>
              <p:nvPr/>
            </p:nvSpPr>
            <p:spPr>
              <a:xfrm>
                <a:off x="3929766" y="2044877"/>
                <a:ext cx="2594242" cy="790927"/>
              </a:xfrm>
              <a:custGeom>
                <a:avLst/>
                <a:gdLst>
                  <a:gd name="connsiteX0" fmla="*/ 0 w 2594242"/>
                  <a:gd name="connsiteY0" fmla="*/ 0 h 790927"/>
                  <a:gd name="connsiteX1" fmla="*/ 2594242 w 2594242"/>
                  <a:gd name="connsiteY1" fmla="*/ 0 h 790927"/>
                  <a:gd name="connsiteX2" fmla="*/ 2594242 w 2594242"/>
                  <a:gd name="connsiteY2" fmla="*/ 790927 h 790927"/>
                  <a:gd name="connsiteX3" fmla="*/ 0 w 2594242"/>
                  <a:gd name="connsiteY3" fmla="*/ 790927 h 790927"/>
                  <a:gd name="connsiteX4" fmla="*/ 0 w 2594242"/>
                  <a:gd name="connsiteY4" fmla="*/ 0 h 79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242" h="790927">
                    <a:moveTo>
                      <a:pt x="0" y="0"/>
                    </a:moveTo>
                    <a:lnTo>
                      <a:pt x="2594242" y="0"/>
                    </a:lnTo>
                    <a:lnTo>
                      <a:pt x="2594242" y="790927"/>
                    </a:lnTo>
                    <a:lnTo>
                      <a:pt x="0" y="790927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/>
                  <a:t>Classificação Anual</a:t>
                </a:r>
              </a:p>
            </p:txBody>
          </p:sp>
          <p:sp>
            <p:nvSpPr>
              <p:cNvPr id="29" name="Forma livre 11">
                <a:extLst>
                  <a:ext uri="{FF2B5EF4-FFF2-40B4-BE49-F238E27FC236}">
                    <a16:creationId xmlns:a16="http://schemas.microsoft.com/office/drawing/2014/main" id="{67E2C9D4-F591-4A75-9593-FFB7B7A7CA6A}"/>
                  </a:ext>
                </a:extLst>
              </p:cNvPr>
              <p:cNvSpPr/>
              <p:nvPr/>
            </p:nvSpPr>
            <p:spPr>
              <a:xfrm>
                <a:off x="3929766" y="3033536"/>
                <a:ext cx="2594242" cy="790927"/>
              </a:xfrm>
              <a:custGeom>
                <a:avLst/>
                <a:gdLst>
                  <a:gd name="connsiteX0" fmla="*/ 0 w 2594242"/>
                  <a:gd name="connsiteY0" fmla="*/ 0 h 790927"/>
                  <a:gd name="connsiteX1" fmla="*/ 2594242 w 2594242"/>
                  <a:gd name="connsiteY1" fmla="*/ 0 h 790927"/>
                  <a:gd name="connsiteX2" fmla="*/ 2594242 w 2594242"/>
                  <a:gd name="connsiteY2" fmla="*/ 790927 h 790927"/>
                  <a:gd name="connsiteX3" fmla="*/ 0 w 2594242"/>
                  <a:gd name="connsiteY3" fmla="*/ 790927 h 790927"/>
                  <a:gd name="connsiteX4" fmla="*/ 0 w 2594242"/>
                  <a:gd name="connsiteY4" fmla="*/ 0 h 79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242" h="790927">
                    <a:moveTo>
                      <a:pt x="0" y="0"/>
                    </a:moveTo>
                    <a:lnTo>
                      <a:pt x="2594242" y="0"/>
                    </a:lnTo>
                    <a:lnTo>
                      <a:pt x="2594242" y="790927"/>
                    </a:lnTo>
                    <a:lnTo>
                      <a:pt x="0" y="790927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/>
                  <a:t>Critérios PSB / PAE</a:t>
                </a:r>
              </a:p>
            </p:txBody>
          </p:sp>
          <p:sp>
            <p:nvSpPr>
              <p:cNvPr id="30" name="Forma livre 12">
                <a:extLst>
                  <a:ext uri="{FF2B5EF4-FFF2-40B4-BE49-F238E27FC236}">
                    <a16:creationId xmlns:a16="http://schemas.microsoft.com/office/drawing/2014/main" id="{A67E8549-1E50-4754-B557-750E44638BDE}"/>
                  </a:ext>
                </a:extLst>
              </p:cNvPr>
              <p:cNvSpPr/>
              <p:nvPr/>
            </p:nvSpPr>
            <p:spPr>
              <a:xfrm>
                <a:off x="3929766" y="4022196"/>
                <a:ext cx="2594242" cy="790927"/>
              </a:xfrm>
              <a:custGeom>
                <a:avLst/>
                <a:gdLst>
                  <a:gd name="connsiteX0" fmla="*/ 0 w 2594242"/>
                  <a:gd name="connsiteY0" fmla="*/ 0 h 790927"/>
                  <a:gd name="connsiteX1" fmla="*/ 2594242 w 2594242"/>
                  <a:gd name="connsiteY1" fmla="*/ 0 h 790927"/>
                  <a:gd name="connsiteX2" fmla="*/ 2594242 w 2594242"/>
                  <a:gd name="connsiteY2" fmla="*/ 790927 h 790927"/>
                  <a:gd name="connsiteX3" fmla="*/ 0 w 2594242"/>
                  <a:gd name="connsiteY3" fmla="*/ 790927 h 790927"/>
                  <a:gd name="connsiteX4" fmla="*/ 0 w 2594242"/>
                  <a:gd name="connsiteY4" fmla="*/ 0 h 79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242" h="790927">
                    <a:moveTo>
                      <a:pt x="0" y="0"/>
                    </a:moveTo>
                    <a:lnTo>
                      <a:pt x="2594242" y="0"/>
                    </a:lnTo>
                    <a:lnTo>
                      <a:pt x="2594242" y="790927"/>
                    </a:lnTo>
                    <a:lnTo>
                      <a:pt x="0" y="790927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004C62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/>
                  <a:t>Diretrizes das Inspeções</a:t>
                </a:r>
              </a:p>
            </p:txBody>
          </p:sp>
        </p:grpSp>
        <p:sp>
          <p:nvSpPr>
            <p:cNvPr id="21" name="Texto explicativo em seta para a direita 15">
              <a:extLst>
                <a:ext uri="{FF2B5EF4-FFF2-40B4-BE49-F238E27FC236}">
                  <a16:creationId xmlns:a16="http://schemas.microsoft.com/office/drawing/2014/main" id="{5D10F3C0-372C-4F82-811A-CC3D3B2181B1}"/>
                </a:ext>
              </a:extLst>
            </p:cNvPr>
            <p:cNvSpPr/>
            <p:nvPr/>
          </p:nvSpPr>
          <p:spPr>
            <a:xfrm>
              <a:off x="-569168" y="1856096"/>
              <a:ext cx="2588136" cy="3112451"/>
            </a:xfrm>
            <a:prstGeom prst="rightArrowCallout">
              <a:avLst/>
            </a:prstGeom>
            <a:ln w="25400">
              <a:solidFill>
                <a:srgbClr val="004C62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Todas outorgas ativas         do BIG*</a:t>
              </a: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8CFDE2BB-DF07-4B57-837F-76477BC8910D}"/>
              </a:ext>
            </a:extLst>
          </p:cNvPr>
          <p:cNvSpPr/>
          <p:nvPr/>
        </p:nvSpPr>
        <p:spPr>
          <a:xfrm>
            <a:off x="0" y="6511503"/>
            <a:ext cx="3029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* Banco de Informações da Geração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353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449433" y="34700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Regulamentação Setor Elétrico</a:t>
            </a:r>
          </a:p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REN nº 696/2015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330553-9F4E-47C5-AC4C-AA0DC23E8B85}"/>
              </a:ext>
            </a:extLst>
          </p:cNvPr>
          <p:cNvSpPr/>
          <p:nvPr/>
        </p:nvSpPr>
        <p:spPr>
          <a:xfrm>
            <a:off x="0" y="6564737"/>
            <a:ext cx="73112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300" dirty="0">
                <a:solidFill>
                  <a:srgbClr val="00809E"/>
                </a:solidFill>
              </a:rPr>
              <a:t>Norma ANEEL REN 696/2015, disponível em </a:t>
            </a:r>
            <a:r>
              <a:rPr lang="pt-BR" altLang="pt-BR" sz="1300" i="1" dirty="0">
                <a:solidFill>
                  <a:srgbClr val="00809E"/>
                </a:solidFill>
                <a:hlinkClick r:id="rId3"/>
              </a:rPr>
              <a:t>http://www2.aneel.gov.br/cedoc/ren2015696.pdf</a:t>
            </a:r>
            <a:r>
              <a:rPr lang="pt-BR" altLang="pt-BR" sz="1300" i="1" dirty="0">
                <a:solidFill>
                  <a:srgbClr val="00809E"/>
                </a:solidFill>
              </a:rPr>
              <a:t> </a:t>
            </a:r>
            <a:endParaRPr lang="pt-BR" sz="1300" i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8384E9-31EC-4180-BC9B-85BA7EB2CD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8820" y="2234882"/>
            <a:ext cx="6403180" cy="2154175"/>
          </a:xfrm>
          <a:prstGeom prst="rect">
            <a:avLst/>
          </a:prstGeom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9761A1-5149-457E-AF2A-9E5E5179C1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83" y="1557924"/>
            <a:ext cx="5705937" cy="205828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AE1F0C1-0430-4A6D-BEDD-C2787AAF09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648" y="3800712"/>
            <a:ext cx="5653172" cy="20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2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449433" y="41301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Regulamentação Setor Elétrico</a:t>
            </a:r>
          </a:p>
          <a:p>
            <a:pPr algn="l"/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REN nº 696/2015</a:t>
            </a:r>
          </a:p>
          <a:p>
            <a:pPr algn="l"/>
            <a:endParaRPr lang="pt-BR" sz="28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718024-0250-444F-898E-EC63E07A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065023"/>
            <a:ext cx="91440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400" i="1" dirty="0">
                <a:solidFill>
                  <a:schemeClr val="tx2"/>
                </a:solidFill>
                <a:latin typeface="Trebuchet MS" panose="020B0603020202020204" pitchFamily="34" charset="0"/>
              </a:rPr>
              <a:t>Prazos Normativos</a:t>
            </a: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76A87299-B1E6-4701-B14A-2B04204D9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31648"/>
              </p:ext>
            </p:extLst>
          </p:nvPr>
        </p:nvGraphicFramePr>
        <p:xfrm>
          <a:off x="2307771" y="1825801"/>
          <a:ext cx="758613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  <a:r>
                        <a:rPr lang="pt-BR" baseline="0" dirty="0"/>
                        <a:t> de usinas por empresa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Prazos</a:t>
                      </a:r>
                      <a:r>
                        <a:rPr lang="pt-BR" baseline="0" dirty="0"/>
                        <a:t> intermediários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Prazo Limite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 &lt;</a:t>
                      </a:r>
                      <a:r>
                        <a:rPr lang="pt-BR" baseline="0" dirty="0"/>
                        <a:t> 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21/12/2017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 &lt; U &lt;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 até</a:t>
                      </a:r>
                      <a:r>
                        <a:rPr lang="pt-BR" baseline="0" dirty="0"/>
                        <a:t> 21/12/2017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21/12/2018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 &gt;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até 21/12/2018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21/12/2019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D5A42CA6-7881-455B-9900-F7BC7C858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38189"/>
              </p:ext>
            </p:extLst>
          </p:nvPr>
        </p:nvGraphicFramePr>
        <p:xfrm>
          <a:off x="3052837" y="376865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Barragens Classificação</a:t>
                      </a:r>
                      <a:r>
                        <a:rPr lang="pt-BR" baseline="0" dirty="0"/>
                        <a:t> 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Até 21/12/2016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998C9515-2576-4656-BDD7-73743EE3CABA}"/>
              </a:ext>
            </a:extLst>
          </p:cNvPr>
          <p:cNvSpPr txBox="1"/>
          <p:nvPr/>
        </p:nvSpPr>
        <p:spPr>
          <a:xfrm>
            <a:off x="4676235" y="1423401"/>
            <a:ext cx="282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Plano de Segurança e PAE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F83928F-5C06-4DCA-9BBF-7CBF2943A2B9}"/>
              </a:ext>
            </a:extLst>
          </p:cNvPr>
          <p:cNvSpPr txBox="1"/>
          <p:nvPr/>
        </p:nvSpPr>
        <p:spPr>
          <a:xfrm>
            <a:off x="4516004" y="4423487"/>
            <a:ext cx="337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Inspeção de Segurança Regular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4E0E9A27-7DE8-46CE-8F80-43C316688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57390"/>
              </p:ext>
            </p:extLst>
          </p:nvPr>
        </p:nvGraphicFramePr>
        <p:xfrm>
          <a:off x="4175497" y="4884499"/>
          <a:ext cx="4064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Periodicidade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1 ano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2 anos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4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59425BDB-560A-44C2-A02F-C22F3448F691}"/>
              </a:ext>
            </a:extLst>
          </p:cNvPr>
          <p:cNvSpPr txBox="1">
            <a:spLocks/>
          </p:cNvSpPr>
          <p:nvPr/>
        </p:nvSpPr>
        <p:spPr>
          <a:xfrm>
            <a:off x="449433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Modelo de Fiscalização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2585785-847F-4DB0-97E0-8E0D5D7CFD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33" y="1644337"/>
            <a:ext cx="8077200" cy="368046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847DD92-01D3-4B1B-94AE-1C28946B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50602"/>
              </p:ext>
            </p:extLst>
          </p:nvPr>
        </p:nvGraphicFramePr>
        <p:xfrm>
          <a:off x="8400242" y="2518632"/>
          <a:ext cx="36328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46">
                  <a:extLst>
                    <a:ext uri="{9D8B030D-6E8A-4147-A177-3AD203B41FA5}">
                      <a16:colId xmlns:a16="http://schemas.microsoft.com/office/drawing/2014/main" val="3855793556"/>
                    </a:ext>
                  </a:extLst>
                </a:gridCol>
                <a:gridCol w="1837470">
                  <a:extLst>
                    <a:ext uri="{9D8B030D-6E8A-4147-A177-3AD203B41FA5}">
                      <a16:colId xmlns:a16="http://schemas.microsoft.com/office/drawing/2014/main" val="119191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Segurança de Barragens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27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Formulário de Segurança de Barragens - FSB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3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Classificação das Barragens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Campanhas de Fiscalização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6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5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449433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Ações complementares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4D43F4-A610-4D3D-80DB-B3A17919A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964" y="1359041"/>
            <a:ext cx="844296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112082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Classificação barragens setor elétrico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378813D-487E-47F9-B167-4653973E17DD}"/>
              </a:ext>
            </a:extLst>
          </p:cNvPr>
          <p:cNvSpPr/>
          <p:nvPr/>
        </p:nvSpPr>
        <p:spPr>
          <a:xfrm>
            <a:off x="0" y="6552037"/>
            <a:ext cx="33000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300" dirty="0">
                <a:solidFill>
                  <a:srgbClr val="00809E"/>
                </a:solidFill>
              </a:rPr>
              <a:t>Disponível em </a:t>
            </a:r>
            <a:r>
              <a:rPr lang="pt-BR" altLang="pt-BR" sz="1300" i="1" dirty="0">
                <a:solidFill>
                  <a:srgbClr val="00809E"/>
                </a:solidFill>
                <a:hlinkClick r:id="rId3"/>
              </a:rPr>
              <a:t>http://www.aneel.gov.br</a:t>
            </a:r>
            <a:r>
              <a:rPr lang="pt-BR" altLang="pt-BR" sz="1300" i="1" dirty="0">
                <a:solidFill>
                  <a:srgbClr val="00809E"/>
                </a:solidFill>
              </a:rPr>
              <a:t> </a:t>
            </a:r>
            <a:endParaRPr lang="pt-BR" sz="1300" i="1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4372EB8-D378-4CA9-84C7-0A9188F9F6FE}"/>
              </a:ext>
            </a:extLst>
          </p:cNvPr>
          <p:cNvGrpSpPr/>
          <p:nvPr/>
        </p:nvGrpSpPr>
        <p:grpSpPr>
          <a:xfrm>
            <a:off x="112082" y="1498379"/>
            <a:ext cx="3385780" cy="2082276"/>
            <a:chOff x="142043" y="1846555"/>
            <a:chExt cx="3385780" cy="208227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7486F9B4-3611-4000-9F64-3A4CC0B3C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54928" t="36220" r="28761" b="31084"/>
            <a:stretch/>
          </p:blipFill>
          <p:spPr>
            <a:xfrm>
              <a:off x="142043" y="1846555"/>
              <a:ext cx="3385780" cy="2082276"/>
            </a:xfrm>
            <a:prstGeom prst="rect">
              <a:avLst/>
            </a:prstGeom>
          </p:spPr>
        </p:pic>
        <p:sp>
          <p:nvSpPr>
            <p:cNvPr id="14" name="Rosca 1">
              <a:extLst>
                <a:ext uri="{FF2B5EF4-FFF2-40B4-BE49-F238E27FC236}">
                  <a16:creationId xmlns:a16="http://schemas.microsoft.com/office/drawing/2014/main" id="{515776EB-9394-469F-9154-DA885EF3E58F}"/>
                </a:ext>
              </a:extLst>
            </p:cNvPr>
            <p:cNvSpPr/>
            <p:nvPr/>
          </p:nvSpPr>
          <p:spPr>
            <a:xfrm>
              <a:off x="605559" y="3396547"/>
              <a:ext cx="653842" cy="532284"/>
            </a:xfrm>
            <a:prstGeom prst="donut">
              <a:avLst>
                <a:gd name="adj" fmla="val 9580"/>
              </a:avLst>
            </a:prstGeom>
            <a:solidFill>
              <a:srgbClr val="C00000"/>
            </a:solidFill>
            <a:ln w="25400">
              <a:solidFill>
                <a:srgbClr val="FF0000"/>
              </a:solidFill>
            </a:ln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100E4FC-1CA0-4199-93AF-FB4C98CC2F2F}"/>
              </a:ext>
            </a:extLst>
          </p:cNvPr>
          <p:cNvGrpSpPr/>
          <p:nvPr/>
        </p:nvGrpSpPr>
        <p:grpSpPr>
          <a:xfrm>
            <a:off x="3497862" y="991793"/>
            <a:ext cx="8711162" cy="5397910"/>
            <a:chOff x="3991339" y="1360117"/>
            <a:chExt cx="7377344" cy="474718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DB3C6C2-A68E-447A-8410-D8D1E5D56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58252" t="3188" r="12258" b="13512"/>
            <a:stretch/>
          </p:blipFill>
          <p:spPr>
            <a:xfrm>
              <a:off x="3991339" y="1360117"/>
              <a:ext cx="7377344" cy="4747186"/>
            </a:xfrm>
            <a:prstGeom prst="rect">
              <a:avLst/>
            </a:prstGeom>
          </p:spPr>
        </p:pic>
        <p:sp>
          <p:nvSpPr>
            <p:cNvPr id="10" name="Rosca 1">
              <a:extLst>
                <a:ext uri="{FF2B5EF4-FFF2-40B4-BE49-F238E27FC236}">
                  <a16:creationId xmlns:a16="http://schemas.microsoft.com/office/drawing/2014/main" id="{D203FC0D-836C-41FC-959A-29E099269752}"/>
                </a:ext>
              </a:extLst>
            </p:cNvPr>
            <p:cNvSpPr/>
            <p:nvPr/>
          </p:nvSpPr>
          <p:spPr>
            <a:xfrm rot="479768">
              <a:off x="5101730" y="4395649"/>
              <a:ext cx="4176034" cy="321749"/>
            </a:xfrm>
            <a:prstGeom prst="donut">
              <a:avLst>
                <a:gd name="adj" fmla="val 9580"/>
              </a:avLst>
            </a:prstGeom>
            <a:solidFill>
              <a:srgbClr val="C00000"/>
            </a:solidFill>
            <a:ln w="25400">
              <a:solidFill>
                <a:srgbClr val="FF0000"/>
              </a:solidFill>
            </a:ln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1B917E07-02CE-4F50-93E3-232AD448F8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3568" t="7600" r="17500" b="4115"/>
          <a:stretch/>
        </p:blipFill>
        <p:spPr>
          <a:xfrm>
            <a:off x="1684421" y="3617349"/>
            <a:ext cx="1937668" cy="277235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Seta: Curva para a Esquerda 7">
            <a:extLst>
              <a:ext uri="{FF2B5EF4-FFF2-40B4-BE49-F238E27FC236}">
                <a16:creationId xmlns:a16="http://schemas.microsoft.com/office/drawing/2014/main" id="{81272D28-7748-411D-A79E-C40FA4A9A05B}"/>
              </a:ext>
            </a:extLst>
          </p:cNvPr>
          <p:cNvSpPr/>
          <p:nvPr/>
        </p:nvSpPr>
        <p:spPr>
          <a:xfrm rot="3630189">
            <a:off x="4450399" y="4337985"/>
            <a:ext cx="731586" cy="2711901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87FEBD6-A2C4-41C3-92A6-7C3A04F3AB12}"/>
              </a:ext>
            </a:extLst>
          </p:cNvPr>
          <p:cNvSpPr txBox="1">
            <a:spLocks/>
          </p:cNvSpPr>
          <p:nvPr/>
        </p:nvSpPr>
        <p:spPr>
          <a:xfrm>
            <a:off x="112082" y="934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Classificação barragens setor elétrico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378813D-487E-47F9-B167-4653973E17DD}"/>
              </a:ext>
            </a:extLst>
          </p:cNvPr>
          <p:cNvSpPr/>
          <p:nvPr/>
        </p:nvSpPr>
        <p:spPr>
          <a:xfrm>
            <a:off x="0" y="6552037"/>
            <a:ext cx="33000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300" dirty="0">
                <a:solidFill>
                  <a:srgbClr val="00809E"/>
                </a:solidFill>
              </a:rPr>
              <a:t>Disponível em </a:t>
            </a:r>
            <a:r>
              <a:rPr lang="pt-BR" altLang="pt-BR" sz="1300" i="1" dirty="0">
                <a:solidFill>
                  <a:srgbClr val="00809E"/>
                </a:solidFill>
                <a:hlinkClick r:id="rId3"/>
              </a:rPr>
              <a:t>http://www.aneel.gov.br</a:t>
            </a:r>
            <a:r>
              <a:rPr lang="pt-BR" altLang="pt-BR" sz="1300" i="1" dirty="0">
                <a:solidFill>
                  <a:srgbClr val="00809E"/>
                </a:solidFill>
              </a:rPr>
              <a:t> </a:t>
            </a:r>
            <a:endParaRPr lang="pt-BR" sz="1300" i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B3C6C2-A68E-447A-8410-D8D1E5D56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8252" t="3188" r="12258" b="13512"/>
          <a:stretch/>
        </p:blipFill>
        <p:spPr>
          <a:xfrm>
            <a:off x="112082" y="773826"/>
            <a:ext cx="7009723" cy="434360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82AF5BA-7403-48C6-B4A3-18970ADEDE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88" t="1621" r="33854" b="4779"/>
          <a:stretch/>
        </p:blipFill>
        <p:spPr>
          <a:xfrm>
            <a:off x="6788262" y="773826"/>
            <a:ext cx="5403738" cy="5995943"/>
          </a:xfrm>
          <a:prstGeom prst="rect">
            <a:avLst/>
          </a:prstGeom>
        </p:spPr>
      </p:pic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0D48578D-0B3E-42D4-B91A-5B504F141CB2}"/>
              </a:ext>
            </a:extLst>
          </p:cNvPr>
          <p:cNvSpPr/>
          <p:nvPr/>
        </p:nvSpPr>
        <p:spPr>
          <a:xfrm rot="13608087">
            <a:off x="5287887" y="644241"/>
            <a:ext cx="691028" cy="3668914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sca 1">
            <a:extLst>
              <a:ext uri="{FF2B5EF4-FFF2-40B4-BE49-F238E27FC236}">
                <a16:creationId xmlns:a16="http://schemas.microsoft.com/office/drawing/2014/main" id="{8AFF054D-2E65-40CF-AE77-E5699D8F88E8}"/>
              </a:ext>
            </a:extLst>
          </p:cNvPr>
          <p:cNvSpPr/>
          <p:nvPr/>
        </p:nvSpPr>
        <p:spPr>
          <a:xfrm rot="479768">
            <a:off x="1309318" y="3973442"/>
            <a:ext cx="5248781" cy="275424"/>
          </a:xfrm>
          <a:prstGeom prst="donut">
            <a:avLst>
              <a:gd name="adj" fmla="val 9580"/>
            </a:avLst>
          </a:prstGeom>
          <a:solidFill>
            <a:srgbClr val="C00000"/>
          </a:solidFill>
          <a:ln w="25400">
            <a:solidFill>
              <a:srgbClr val="FF0000"/>
            </a:solidFill>
          </a:ln>
          <a:scene3d>
            <a:camera prst="perspectiveContrastingRightFacing">
              <a:rot lat="623785" lon="20400000" rev="213211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625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863</Words>
  <Application>Microsoft Office PowerPoint</Application>
  <PresentationFormat>Widescreen</PresentationFormat>
  <Paragraphs>181</Paragraphs>
  <Slides>17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Trebuchet MS</vt:lpstr>
      <vt:lpstr>Wingdings</vt:lpstr>
      <vt:lpstr>Tema1</vt:lpstr>
      <vt:lpstr>Ações da ANEEL na fiscalização de           Segurança de Barragens</vt:lpstr>
      <vt:lpstr>Apresentação do PowerPoint</vt:lpstr>
      <vt:lpstr>Apresentação do PowerPoint</vt:lpstr>
      <vt:lpstr>Apresentação do PowerPoint</vt:lpstr>
      <vt:lpstr>Prazos Normativos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Francisco Carlos Soares Costa</cp:lastModifiedBy>
  <cp:revision>203</cp:revision>
  <cp:lastPrinted>2018-05-08T19:23:25Z</cp:lastPrinted>
  <dcterms:created xsi:type="dcterms:W3CDTF">2017-02-10T11:17:19Z</dcterms:created>
  <dcterms:modified xsi:type="dcterms:W3CDTF">2018-11-14T16:31:34Z</dcterms:modified>
</cp:coreProperties>
</file>